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65" r:id="rId1"/>
  </p:sldMasterIdLst>
  <p:notesMasterIdLst>
    <p:notesMasterId r:id="rId22"/>
  </p:notesMasterIdLst>
  <p:sldIdLst>
    <p:sldId id="257" r:id="rId2"/>
    <p:sldId id="256" r:id="rId3"/>
    <p:sldId id="269" r:id="rId4"/>
    <p:sldId id="270" r:id="rId5"/>
    <p:sldId id="272" r:id="rId6"/>
    <p:sldId id="273" r:id="rId7"/>
    <p:sldId id="276" r:id="rId8"/>
    <p:sldId id="275" r:id="rId9"/>
    <p:sldId id="290" r:id="rId10"/>
    <p:sldId id="274" r:id="rId11"/>
    <p:sldId id="280" r:id="rId12"/>
    <p:sldId id="277" r:id="rId13"/>
    <p:sldId id="278" r:id="rId14"/>
    <p:sldId id="279" r:id="rId15"/>
    <p:sldId id="282" r:id="rId16"/>
    <p:sldId id="283" r:id="rId17"/>
    <p:sldId id="284" r:id="rId18"/>
    <p:sldId id="285" r:id="rId19"/>
    <p:sldId id="281" r:id="rId20"/>
    <p:sldId id="28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63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88082-6197-4658-9747-31E7E30CE86D}" type="datetimeFigureOut">
              <a:rPr lang="en-US"/>
              <a:t>5/14/2020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F8ACA6-34EA-4CD5-809B-ED94FD51D7A1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1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8ACA6-34EA-4CD5-809B-ED94FD51D7A1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6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F8ACA6-34EA-4CD5-809B-ED94FD51D7A1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92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8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13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073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67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8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69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6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1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1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14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94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7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10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3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1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3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529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  <p:sldLayoutId id="2147484080" r:id="rId15"/>
    <p:sldLayoutId id="2147484081" r:id="rId16"/>
    <p:sldLayoutId id="21474840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Romans+12:1-7&amp;version=NRSVC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iblegateway.com/passage/?search=Ephesians+4:10-16&amp;version=NRSVCE" TargetMode="External"/><Relationship Id="rId4" Type="http://schemas.openxmlformats.org/officeDocument/2006/relationships/hyperlink" Target="https://www.biblegateway.com/passage/?search=1+Corinthians+12:1-11&amp;version=NRSVCE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borromeo.org/ccc/para/951.htm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410" y="734646"/>
            <a:ext cx="11893428" cy="103163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entury Gothic" charset="0"/>
              </a:rPr>
              <a:t>The Charisms of the Holy </a:t>
            </a:r>
            <a:r>
              <a:rPr lang="en-US" dirty="0" err="1" smtClean="0">
                <a:solidFill>
                  <a:srgbClr val="FFFFFF"/>
                </a:solidFill>
                <a:latin typeface="Century Gothic" charset="0"/>
              </a:rPr>
              <a:t>sPirit</a:t>
            </a:r>
            <a:endParaRPr lang="en-US" dirty="0">
              <a:solidFill>
                <a:srgbClr val="FFFFFF"/>
              </a:solidFill>
              <a:latin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124" y="2127370"/>
            <a:ext cx="4064000" cy="423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0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FF00"/>
            </a:gs>
            <a:gs pos="100000">
              <a:srgbClr val="FF0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22" y="149902"/>
            <a:ext cx="11917180" cy="6445769"/>
          </a:xfrm>
        </p:spPr>
        <p:txBody>
          <a:bodyPr>
            <a:normAutofit fontScale="92500"/>
          </a:bodyPr>
          <a:lstStyle/>
          <a:p>
            <a:r>
              <a:rPr lang="en-GB" sz="5400" dirty="0"/>
              <a:t>They produce results above and beyond our ability </a:t>
            </a:r>
            <a:r>
              <a:rPr lang="en-GB" sz="5400" dirty="0" smtClean="0"/>
              <a:t>(because they are God’s work of love)</a:t>
            </a:r>
          </a:p>
          <a:p>
            <a:r>
              <a:rPr lang="en-GB" sz="5400" dirty="0" err="1" smtClean="0"/>
              <a:t>eg</a:t>
            </a:r>
            <a:r>
              <a:rPr lang="en-GB" sz="5400" dirty="0" smtClean="0"/>
              <a:t>. </a:t>
            </a:r>
            <a:r>
              <a:rPr lang="en-GB" sz="5400" dirty="0"/>
              <a:t>s</a:t>
            </a:r>
            <a:r>
              <a:rPr lang="en-GB" sz="5400" dirty="0" smtClean="0"/>
              <a:t>omeone’s charism </a:t>
            </a:r>
            <a:r>
              <a:rPr lang="en-GB" sz="5400" dirty="0"/>
              <a:t>of </a:t>
            </a:r>
            <a:r>
              <a:rPr lang="en-GB" sz="5400" dirty="0" smtClean="0"/>
              <a:t>hospitality gives visitors not </a:t>
            </a:r>
            <a:r>
              <a:rPr lang="en-GB" sz="5400" dirty="0"/>
              <a:t>only the feeling of being </a:t>
            </a:r>
            <a:r>
              <a:rPr lang="en-GB" sz="5400" dirty="0" smtClean="0"/>
              <a:t>welcome and well </a:t>
            </a:r>
            <a:r>
              <a:rPr lang="en-GB" sz="5400" dirty="0"/>
              <a:t>looked after, but also a strong sense of God’s </a:t>
            </a:r>
            <a:r>
              <a:rPr lang="en-GB" sz="5400" dirty="0" smtClean="0"/>
              <a:t>love and care so </a:t>
            </a:r>
            <a:r>
              <a:rPr lang="en-GB" sz="5400" dirty="0"/>
              <a:t>much </a:t>
            </a:r>
            <a:r>
              <a:rPr lang="en-GB" sz="5400" dirty="0" smtClean="0"/>
              <a:t>so that people seek </a:t>
            </a:r>
            <a:r>
              <a:rPr lang="en-GB" sz="5400" dirty="0"/>
              <a:t>to be </a:t>
            </a:r>
            <a:r>
              <a:rPr lang="en-GB" sz="5400" dirty="0" smtClean="0"/>
              <a:t>back to enjoy the hospitality of this person)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8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10" y="179882"/>
            <a:ext cx="11932171" cy="6565692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GB" sz="5400" dirty="0"/>
              <a:t>If we have a charism why do we not know </a:t>
            </a:r>
            <a:r>
              <a:rPr lang="en-GB" sz="5400" dirty="0" smtClean="0"/>
              <a:t>them? </a:t>
            </a:r>
          </a:p>
          <a:p>
            <a:pPr algn="l"/>
            <a:endParaRPr lang="en-GB" sz="5400" dirty="0"/>
          </a:p>
          <a:p>
            <a:pPr algn="l"/>
            <a:r>
              <a:rPr lang="en-GB" sz="5400" dirty="0" smtClean="0"/>
              <a:t>It </a:t>
            </a:r>
            <a:r>
              <a:rPr lang="en-GB" sz="5400" dirty="0"/>
              <a:t>is because most Catholics have never been taught about </a:t>
            </a:r>
            <a:r>
              <a:rPr lang="en-GB" sz="5400" dirty="0" smtClean="0"/>
              <a:t>Charisms and their importance in building up the Church community. </a:t>
            </a:r>
          </a:p>
          <a:p>
            <a:pPr algn="l"/>
            <a:r>
              <a:rPr lang="en-GB" sz="5400" dirty="0" smtClean="0"/>
              <a:t>Usually people were invited to do certain offices which we thought didn’t require the use of charisms (</a:t>
            </a:r>
            <a:r>
              <a:rPr lang="en-GB" sz="5400" dirty="0" err="1" smtClean="0"/>
              <a:t>eg</a:t>
            </a:r>
            <a:r>
              <a:rPr lang="en-GB" sz="5400" dirty="0" smtClean="0"/>
              <a:t>. Reading, Eucharistic ministers, altar service, secretarial work, welcome, etc.). Whoever was suitable for it and trained for it could do it.</a:t>
            </a:r>
          </a:p>
          <a:p>
            <a:pPr algn="l"/>
            <a:endParaRPr lang="en-GB" sz="5400" dirty="0" smtClean="0"/>
          </a:p>
          <a:p>
            <a:pPr algn="l"/>
            <a:r>
              <a:rPr lang="en-GB" sz="5400" dirty="0" smtClean="0"/>
              <a:t>But when you know how god wants to show his love through you, and you do that particular work of love (</a:t>
            </a:r>
            <a:r>
              <a:rPr lang="en-GB" sz="5400" dirty="0" err="1" smtClean="0"/>
              <a:t>eg</a:t>
            </a:r>
            <a:r>
              <a:rPr lang="en-GB" sz="5400" dirty="0" smtClean="0"/>
              <a:t>. welcome, administration, leadership, encouragement, healing, music, etc.) everything changes: what you do will have positive effect son people far beyond what you intended (because god will be working effectively through you).</a:t>
            </a:r>
          </a:p>
          <a:p>
            <a:pPr algn="l"/>
            <a:r>
              <a:rPr lang="en-GB" sz="5400" dirty="0" smtClean="0"/>
              <a:t> SO it is absolutely necessary that all of you know and develop your charisms, just </a:t>
            </a:r>
            <a:r>
              <a:rPr lang="en-GB" sz="5400" dirty="0"/>
              <a:t>like </a:t>
            </a:r>
            <a:r>
              <a:rPr lang="en-GB" sz="5400" dirty="0" smtClean="0"/>
              <a:t>your natural </a:t>
            </a:r>
            <a:r>
              <a:rPr lang="en-GB" sz="5400" dirty="0"/>
              <a:t>gifts</a:t>
            </a:r>
            <a:r>
              <a:rPr lang="en-GB" sz="5400" dirty="0" smtClean="0"/>
              <a:t>.</a:t>
            </a:r>
          </a:p>
          <a:p>
            <a:pPr algn="l"/>
            <a:r>
              <a:rPr lang="en-GB" sz="5400" dirty="0" smtClean="0"/>
              <a:t>Then you will know what your role is in the building and developing of the church community, </a:t>
            </a:r>
            <a:r>
              <a:rPr lang="en-GB" sz="5400" u="sng" dirty="0" smtClean="0"/>
              <a:t>according to what God wants to do through you, </a:t>
            </a:r>
            <a:r>
              <a:rPr lang="en-GB" sz="5400" dirty="0" smtClean="0"/>
              <a:t>and not simply according to what gaps are in the church and who is trained to fill those gaps.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3676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FF00"/>
            </a:gs>
            <a:gs pos="95000">
              <a:srgbClr val="FF0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23" y="149902"/>
            <a:ext cx="4287520" cy="28599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21" y="149902"/>
            <a:ext cx="11861063" cy="6445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/>
              <a:t>How many are there? </a:t>
            </a:r>
            <a:endParaRPr lang="en-GB" sz="5400" dirty="0" smtClean="0"/>
          </a:p>
          <a:p>
            <a:pPr marL="0" indent="0">
              <a:buNone/>
            </a:pPr>
            <a:endParaRPr lang="en-GB" sz="5400" dirty="0"/>
          </a:p>
          <a:p>
            <a:pPr marL="0" indent="0">
              <a:buNone/>
            </a:pPr>
            <a:r>
              <a:rPr lang="en-GB" sz="5400" dirty="0" smtClean="0"/>
              <a:t>We </a:t>
            </a:r>
            <a:r>
              <a:rPr lang="en-GB" sz="5400" dirty="0"/>
              <a:t>don’t know exactly, but this course deals with 24 charisms.  </a:t>
            </a:r>
            <a:r>
              <a:rPr lang="en-GB" sz="5400" dirty="0">
                <a:hlinkClick r:id="rId3"/>
              </a:rPr>
              <a:t>Romans 12</a:t>
            </a:r>
            <a:r>
              <a:rPr lang="en-GB" sz="5400" dirty="0"/>
              <a:t>, </a:t>
            </a:r>
            <a:r>
              <a:rPr lang="en-GB" sz="5400" dirty="0">
                <a:hlinkClick r:id="rId4"/>
              </a:rPr>
              <a:t>1 Corinthians 12</a:t>
            </a:r>
            <a:r>
              <a:rPr lang="en-GB" sz="5400" dirty="0"/>
              <a:t> and </a:t>
            </a:r>
            <a:r>
              <a:rPr lang="en-GB" sz="5400" dirty="0">
                <a:hlinkClick r:id="rId5"/>
              </a:rPr>
              <a:t>Ephesians 4</a:t>
            </a:r>
            <a:r>
              <a:rPr lang="en-GB" sz="5400" dirty="0"/>
              <a:t> mention many of these.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2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10" y="179882"/>
            <a:ext cx="11932171" cy="6565692"/>
          </a:xfrm>
        </p:spPr>
        <p:txBody>
          <a:bodyPr>
            <a:normAutofit/>
          </a:bodyPr>
          <a:lstStyle/>
          <a:p>
            <a:pPr algn="l"/>
            <a:r>
              <a:rPr lang="en-GB" sz="5400" dirty="0"/>
              <a:t>Do all baptised Christians receive one? </a:t>
            </a:r>
            <a:endParaRPr lang="en-GB" sz="5400" dirty="0" smtClean="0"/>
          </a:p>
          <a:p>
            <a:pPr algn="l"/>
            <a:endParaRPr lang="en-GB" sz="5400" dirty="0" smtClean="0"/>
          </a:p>
          <a:p>
            <a:pPr algn="l"/>
            <a:r>
              <a:rPr lang="en-GB" sz="4000" dirty="0" smtClean="0"/>
              <a:t>Yes</a:t>
            </a:r>
            <a:r>
              <a:rPr lang="en-GB" sz="4000" dirty="0"/>
              <a:t>, according to Ephesians 4 and the Catechism (</a:t>
            </a:r>
            <a:r>
              <a:rPr lang="en-GB" sz="4000" dirty="0">
                <a:hlinkClick r:id="rId2"/>
              </a:rPr>
              <a:t>CCC 951</a:t>
            </a:r>
            <a:r>
              <a:rPr lang="en-GB" sz="4000" dirty="0"/>
              <a:t>). Most people receive two charisms, some even more. </a:t>
            </a:r>
            <a:r>
              <a:rPr lang="en-GB" sz="4000" dirty="0" smtClean="0"/>
              <a:t>Some </a:t>
            </a:r>
            <a:r>
              <a:rPr lang="en-GB" sz="4000" dirty="0"/>
              <a:t>are given </a:t>
            </a:r>
            <a:r>
              <a:rPr lang="en-GB" sz="4000" dirty="0" smtClean="0"/>
              <a:t>temporarily, some </a:t>
            </a:r>
            <a:r>
              <a:rPr lang="en-GB" sz="4000" dirty="0"/>
              <a:t>permanently.</a:t>
            </a:r>
          </a:p>
        </p:txBody>
      </p:sp>
    </p:spTree>
    <p:extLst>
      <p:ext uri="{BB962C8B-B14F-4D97-AF65-F5344CB8AC3E}">
        <p14:creationId xmlns:p14="http://schemas.microsoft.com/office/powerpoint/2010/main" val="161635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10" y="179882"/>
            <a:ext cx="11932171" cy="656569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sz="5400" dirty="0"/>
              <a:t>Why is it important to know which of these charisms have I got? </a:t>
            </a:r>
            <a:endParaRPr lang="en-GB" sz="5400" dirty="0" smtClean="0"/>
          </a:p>
          <a:p>
            <a:pPr algn="l"/>
            <a:endParaRPr lang="en-GB" sz="5400" dirty="0"/>
          </a:p>
          <a:p>
            <a:pPr algn="l"/>
            <a:r>
              <a:rPr lang="en-GB" sz="5400" dirty="0" smtClean="0"/>
              <a:t>They </a:t>
            </a:r>
            <a:r>
              <a:rPr lang="en-GB" sz="5400" dirty="0"/>
              <a:t>point towards your Christian vocation, mission in life.  We all have received a mission in life, a work of love, to accomplish in Jesus’ way. Charisms are both important tools to accomplish this mission, and very importantly they </a:t>
            </a:r>
            <a:r>
              <a:rPr lang="en-GB" sz="5400" dirty="0" smtClean="0"/>
              <a:t>point to what kind of service you can offer effectively for the up-building of the church community.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76039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FF00"/>
            </a:gs>
            <a:gs pos="95000">
              <a:srgbClr val="FF0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10" y="179882"/>
            <a:ext cx="11932171" cy="656569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sz="5400" dirty="0"/>
              <a:t>How to discern Charisms</a:t>
            </a:r>
            <a:r>
              <a:rPr lang="en-GB" sz="5400" dirty="0" smtClean="0"/>
              <a:t>?</a:t>
            </a:r>
          </a:p>
          <a:p>
            <a:pPr algn="l"/>
            <a:r>
              <a:rPr lang="en-GB" sz="5400" dirty="0" smtClean="0"/>
              <a:t>Fr. Gabor offers a Discernment course</a:t>
            </a:r>
          </a:p>
          <a:p>
            <a:pPr algn="l"/>
            <a:r>
              <a:rPr lang="en-GB" sz="5400" dirty="0" smtClean="0"/>
              <a:t>Which covers the following</a:t>
            </a:r>
          </a:p>
          <a:p>
            <a:pPr marL="742950" lvl="0" indent="-742950" algn="l">
              <a:buAutoNum type="arabicPeriod"/>
            </a:pPr>
            <a:endParaRPr lang="en-GB" sz="4000" dirty="0" smtClean="0"/>
          </a:p>
          <a:p>
            <a:pPr marL="742950" lvl="0" indent="-742950" algn="l">
              <a:buAutoNum type="arabicPeriod"/>
            </a:pPr>
            <a:r>
              <a:rPr lang="en-GB" sz="4000" dirty="0" smtClean="0"/>
              <a:t>Which charism are there</a:t>
            </a:r>
          </a:p>
          <a:p>
            <a:pPr marL="742950" lvl="0" indent="-742950" algn="l">
              <a:buAutoNum type="arabicPeriod"/>
            </a:pPr>
            <a:r>
              <a:rPr lang="en-GB" sz="4000" dirty="0" smtClean="0"/>
              <a:t>Explore the </a:t>
            </a:r>
            <a:r>
              <a:rPr lang="en-GB" sz="4000" dirty="0"/>
              <a:t>whole idea of using a certain </a:t>
            </a:r>
            <a:r>
              <a:rPr lang="en-GB" sz="4000" dirty="0" smtClean="0"/>
              <a:t>charism</a:t>
            </a:r>
          </a:p>
          <a:p>
            <a:pPr marL="742950" lvl="0" indent="-742950" algn="l">
              <a:buAutoNum type="arabicPeriod"/>
            </a:pPr>
            <a:r>
              <a:rPr lang="en-GB" sz="4000" dirty="0" smtClean="0"/>
              <a:t>How to Experiment </a:t>
            </a:r>
            <a:r>
              <a:rPr lang="en-GB" sz="4000" dirty="0"/>
              <a:t>with </a:t>
            </a:r>
            <a:r>
              <a:rPr lang="en-GB" sz="4000" dirty="0" smtClean="0"/>
              <a:t>a Charism</a:t>
            </a:r>
            <a:endParaRPr lang="en-GB" sz="4000" dirty="0"/>
          </a:p>
          <a:p>
            <a:pPr lvl="1" algn="l"/>
            <a:r>
              <a:rPr lang="en-GB" sz="4000" dirty="0"/>
              <a:t>Cannot be </a:t>
            </a:r>
            <a:r>
              <a:rPr lang="en-GB" sz="4000" dirty="0" smtClean="0"/>
              <a:t>discovered in </a:t>
            </a:r>
            <a:r>
              <a:rPr lang="en-GB" sz="4000" dirty="0"/>
              <a:t>abstract</a:t>
            </a:r>
          </a:p>
          <a:p>
            <a:pPr lvl="1" algn="l"/>
            <a:r>
              <a:rPr lang="en-GB" sz="4000" dirty="0" smtClean="0"/>
              <a:t>Use it </a:t>
            </a:r>
            <a:r>
              <a:rPr lang="en-GB" sz="4000" dirty="0"/>
              <a:t>and see what happens (2 hours/ week recommended, until you discover certain patterns that point to the presence of a </a:t>
            </a:r>
            <a:r>
              <a:rPr lang="en-GB" sz="4000" dirty="0" smtClean="0"/>
              <a:t>charism: charism of service – try to serve others in some way every week)</a:t>
            </a:r>
            <a:endParaRPr lang="en-GB" sz="4000" dirty="0"/>
          </a:p>
          <a:p>
            <a:pPr algn="l"/>
            <a:endParaRPr lang="en-GB" sz="5400" dirty="0" smtClean="0"/>
          </a:p>
          <a:p>
            <a:pPr algn="l"/>
            <a:endParaRPr lang="en-GB" sz="5400" dirty="0"/>
          </a:p>
          <a:p>
            <a:pPr algn="l"/>
            <a:endParaRPr lang="en-GB" sz="5400" dirty="0" smtClean="0"/>
          </a:p>
          <a:p>
            <a:pPr algn="l"/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787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FF00"/>
            </a:gs>
            <a:gs pos="95000">
              <a:srgbClr val="FF0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10" y="179882"/>
            <a:ext cx="11932171" cy="6565692"/>
          </a:xfrm>
        </p:spPr>
        <p:txBody>
          <a:bodyPr>
            <a:noAutofit/>
          </a:bodyPr>
          <a:lstStyle/>
          <a:p>
            <a:pPr lvl="0" algn="l"/>
            <a:r>
              <a:rPr lang="en-GB" sz="4000" dirty="0" smtClean="0"/>
              <a:t>4. how to examine </a:t>
            </a:r>
            <a:r>
              <a:rPr lang="en-GB" sz="4000" dirty="0"/>
              <a:t>your </a:t>
            </a:r>
            <a:r>
              <a:rPr lang="en-GB" sz="4000" dirty="0" smtClean="0"/>
              <a:t>experience of using the Charism </a:t>
            </a:r>
            <a:endParaRPr lang="en-GB" sz="4000" dirty="0"/>
          </a:p>
          <a:p>
            <a:pPr lvl="1" algn="l"/>
            <a:r>
              <a:rPr lang="en-GB" sz="5400" dirty="0" smtClean="0"/>
              <a:t>Is it </a:t>
            </a:r>
            <a:r>
              <a:rPr lang="en-GB" sz="4400" dirty="0" smtClean="0"/>
              <a:t>Energising?</a:t>
            </a:r>
            <a:endParaRPr lang="en-GB" sz="4400" dirty="0"/>
          </a:p>
          <a:p>
            <a:pPr lvl="1" algn="l"/>
            <a:r>
              <a:rPr lang="en-GB" sz="4400" dirty="0" smtClean="0"/>
              <a:t>Satisfying?</a:t>
            </a:r>
            <a:endParaRPr lang="en-GB" sz="4400" dirty="0"/>
          </a:p>
          <a:p>
            <a:pPr lvl="1" algn="l"/>
            <a:r>
              <a:rPr lang="en-GB" sz="4400" dirty="0" smtClean="0"/>
              <a:t>Joyful?</a:t>
            </a:r>
            <a:endParaRPr lang="en-GB" sz="4400" dirty="0"/>
          </a:p>
          <a:p>
            <a:pPr lvl="1" algn="l"/>
            <a:r>
              <a:rPr lang="en-GB" sz="4400" dirty="0"/>
              <a:t>Feels like you ‘fit</a:t>
            </a:r>
            <a:r>
              <a:rPr lang="en-GB" sz="4400" dirty="0" smtClean="0"/>
              <a:t>’?</a:t>
            </a:r>
            <a:endParaRPr lang="en-GB" sz="4400" dirty="0"/>
          </a:p>
          <a:p>
            <a:pPr lvl="1" algn="l"/>
            <a:r>
              <a:rPr lang="en-GB" sz="4400" dirty="0"/>
              <a:t>Expresses your relationship with </a:t>
            </a:r>
            <a:r>
              <a:rPr lang="en-GB" sz="4400" dirty="0" smtClean="0"/>
              <a:t>God (feels like prayer)?</a:t>
            </a:r>
            <a:endParaRPr lang="en-GB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00" y="1379415"/>
            <a:ext cx="4483562" cy="298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8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FF00"/>
            </a:gs>
            <a:gs pos="95000">
              <a:srgbClr val="FF0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10" y="179882"/>
            <a:ext cx="11932171" cy="6565692"/>
          </a:xfrm>
        </p:spPr>
        <p:txBody>
          <a:bodyPr>
            <a:noAutofit/>
          </a:bodyPr>
          <a:lstStyle/>
          <a:p>
            <a:pPr lvl="0" algn="l"/>
            <a:r>
              <a:rPr lang="en-GB" sz="5400" dirty="0" smtClean="0"/>
              <a:t>4</a:t>
            </a:r>
            <a:r>
              <a:rPr lang="en-GB" sz="5400" dirty="0"/>
              <a:t>. </a:t>
            </a:r>
            <a:r>
              <a:rPr lang="en-GB" sz="5400" dirty="0" smtClean="0"/>
              <a:t>How to Evaluate </a:t>
            </a:r>
            <a:r>
              <a:rPr lang="en-GB" sz="5400" dirty="0"/>
              <a:t>your experience</a:t>
            </a:r>
          </a:p>
          <a:p>
            <a:pPr lvl="0" algn="l"/>
            <a:r>
              <a:rPr lang="en-GB" sz="4000" dirty="0" smtClean="0"/>
              <a:t>A charism </a:t>
            </a:r>
            <a:r>
              <a:rPr lang="en-GB" sz="4000" dirty="0"/>
              <a:t>does what it is meant for (if you have the charism of </a:t>
            </a:r>
            <a:r>
              <a:rPr lang="en-GB" sz="4000" dirty="0" smtClean="0"/>
              <a:t>help, through your help others will succeed in the duty or task to which God has called them)</a:t>
            </a:r>
            <a:endParaRPr lang="en-GB" sz="4000" dirty="0"/>
          </a:p>
          <a:p>
            <a:pPr lvl="0" algn="l"/>
            <a:r>
              <a:rPr lang="en-GB" sz="4000" dirty="0" smtClean="0"/>
              <a:t>Mediocre </a:t>
            </a:r>
            <a:r>
              <a:rPr lang="en-GB" sz="4000" dirty="0"/>
              <a:t>or poor results </a:t>
            </a:r>
            <a:r>
              <a:rPr lang="en-GB" sz="4000" dirty="0" smtClean="0"/>
              <a:t>on a regular basis are </a:t>
            </a:r>
            <a:r>
              <a:rPr lang="en-GB" sz="4000" dirty="0"/>
              <a:t>useful data (they indicate the absence of a charism)</a:t>
            </a:r>
          </a:p>
          <a:p>
            <a:pPr lvl="0" algn="l"/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96189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FF00"/>
            </a:gs>
            <a:gs pos="95000">
              <a:srgbClr val="FF0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10" y="179882"/>
            <a:ext cx="11932171" cy="6565692"/>
          </a:xfrm>
        </p:spPr>
        <p:txBody>
          <a:bodyPr>
            <a:noAutofit/>
          </a:bodyPr>
          <a:lstStyle/>
          <a:p>
            <a:pPr lvl="0" algn="l"/>
            <a:r>
              <a:rPr lang="en-GB" sz="4000" dirty="0" smtClean="0"/>
              <a:t>5</a:t>
            </a:r>
            <a:r>
              <a:rPr lang="en-GB" sz="4000" dirty="0"/>
              <a:t>. </a:t>
            </a:r>
            <a:r>
              <a:rPr lang="en-GB" sz="4000" dirty="0" smtClean="0"/>
              <a:t>The importance of feedback</a:t>
            </a:r>
          </a:p>
          <a:p>
            <a:pPr lvl="0" algn="l"/>
            <a:r>
              <a:rPr lang="en-GB" sz="4000" dirty="0" smtClean="0"/>
              <a:t>- Ask people for Feedback, if they don’t give you</a:t>
            </a:r>
            <a:endParaRPr lang="en-GB" sz="4000" dirty="0"/>
          </a:p>
          <a:p>
            <a:pPr lvl="0" algn="l"/>
            <a:r>
              <a:rPr lang="en-GB" sz="3600" dirty="0" smtClean="0"/>
              <a:t>- People </a:t>
            </a:r>
            <a:r>
              <a:rPr lang="en-GB" sz="3600" dirty="0"/>
              <a:t>will sense your charism and will come to you even if you don’t know you have it</a:t>
            </a:r>
          </a:p>
          <a:p>
            <a:pPr lvl="0" algn="l"/>
            <a:r>
              <a:rPr lang="en-GB" sz="3600" dirty="0"/>
              <a:t>(</a:t>
            </a:r>
            <a:r>
              <a:rPr lang="en-GB" sz="3600" dirty="0" err="1"/>
              <a:t>eg</a:t>
            </a:r>
            <a:r>
              <a:rPr lang="en-GB" sz="3600" dirty="0"/>
              <a:t>. children in a primary school went to their teacher to </a:t>
            </a:r>
            <a:r>
              <a:rPr lang="en-GB" sz="3600" dirty="0" smtClean="0"/>
              <a:t>ask for </a:t>
            </a:r>
            <a:r>
              <a:rPr lang="en-GB" sz="3600" dirty="0"/>
              <a:t>healing </a:t>
            </a:r>
            <a:r>
              <a:rPr lang="en-GB" sz="3600" dirty="0" smtClean="0"/>
              <a:t>prayer, </a:t>
            </a:r>
            <a:r>
              <a:rPr lang="en-GB" sz="3600" dirty="0"/>
              <a:t>because they sensed </a:t>
            </a:r>
            <a:r>
              <a:rPr lang="en-GB" sz="3600" dirty="0" smtClean="0"/>
              <a:t>her charism of healing; </a:t>
            </a:r>
            <a:r>
              <a:rPr lang="en-GB" sz="3600" dirty="0"/>
              <a:t>also people naturally open up to those who have the gift of encouragement)</a:t>
            </a:r>
          </a:p>
          <a:p>
            <a:pPr lvl="0" algn="l"/>
            <a:r>
              <a:rPr lang="en-GB" sz="3600" dirty="0" smtClean="0"/>
              <a:t>- Direct </a:t>
            </a:r>
            <a:r>
              <a:rPr lang="en-GB" sz="3600" dirty="0"/>
              <a:t>feedback is what we are looking for (</a:t>
            </a:r>
            <a:r>
              <a:rPr lang="en-GB" sz="3600" dirty="0" err="1"/>
              <a:t>eg</a:t>
            </a:r>
            <a:r>
              <a:rPr lang="en-GB" sz="3600" dirty="0"/>
              <a:t>. </a:t>
            </a:r>
            <a:r>
              <a:rPr lang="en-GB" sz="3600" dirty="0" smtClean="0"/>
              <a:t>feedback </a:t>
            </a:r>
            <a:r>
              <a:rPr lang="en-GB" sz="3600" dirty="0"/>
              <a:t>after using your charism)</a:t>
            </a:r>
          </a:p>
          <a:p>
            <a:pPr lvl="0" algn="l"/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99267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10" y="179882"/>
            <a:ext cx="11932171" cy="656569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GB" sz="5400" dirty="0"/>
              <a:t>How can the </a:t>
            </a:r>
            <a:r>
              <a:rPr lang="en-GB" sz="5400" dirty="0" smtClean="0"/>
              <a:t>Called &amp; Gifted 5 session course help </a:t>
            </a:r>
            <a:r>
              <a:rPr lang="en-GB" sz="5400" dirty="0"/>
              <a:t>me discover my charism? </a:t>
            </a:r>
            <a:endParaRPr lang="en-GB" sz="5400" dirty="0" smtClean="0"/>
          </a:p>
          <a:p>
            <a:pPr algn="l"/>
            <a:endParaRPr lang="en-GB" sz="5400" dirty="0"/>
          </a:p>
          <a:p>
            <a:pPr algn="l"/>
            <a:r>
              <a:rPr lang="en-GB" sz="5400" dirty="0" smtClean="0"/>
              <a:t>It </a:t>
            </a:r>
            <a:r>
              <a:rPr lang="en-GB" sz="5400" dirty="0"/>
              <a:t>helps you to pinpoint the best place to start your </a:t>
            </a:r>
            <a:r>
              <a:rPr lang="en-GB" sz="5400" dirty="0" smtClean="0"/>
              <a:t>discovery, which means it shows you what are the 6 most probable charisms that you have received from God. </a:t>
            </a:r>
            <a:r>
              <a:rPr lang="en-GB" sz="3800" dirty="0" smtClean="0"/>
              <a:t>(It </a:t>
            </a:r>
            <a:r>
              <a:rPr lang="en-GB" sz="3800" dirty="0"/>
              <a:t>is like a </a:t>
            </a:r>
            <a:r>
              <a:rPr lang="en-GB" sz="3800" dirty="0" err="1"/>
              <a:t>SatNav</a:t>
            </a:r>
            <a:r>
              <a:rPr lang="en-GB" sz="3800" dirty="0"/>
              <a:t>, which shows where to go and how to get there, but you have to follow its instructions to get there</a:t>
            </a:r>
            <a:r>
              <a:rPr lang="en-GB" sz="3800" dirty="0" smtClean="0"/>
              <a:t>.)</a:t>
            </a:r>
          </a:p>
          <a:p>
            <a:pPr algn="l"/>
            <a:endParaRPr lang="en-GB" sz="5400" dirty="0"/>
          </a:p>
          <a:p>
            <a:pPr algn="l"/>
            <a:r>
              <a:rPr lang="en-GB" sz="5400" dirty="0" smtClean="0"/>
              <a:t>After the 5 sessions you need to get into groups and follow the Discerning Charisms Workbook, which will guide you through the rest of discernment</a:t>
            </a:r>
          </a:p>
          <a:p>
            <a:pPr algn="l"/>
            <a:r>
              <a:rPr lang="en-GB" sz="5400" dirty="0" smtClean="0"/>
              <a:t>It </a:t>
            </a:r>
            <a:r>
              <a:rPr lang="en-GB" sz="5400" dirty="0"/>
              <a:t>takes time; </a:t>
            </a:r>
            <a:r>
              <a:rPr lang="en-GB" sz="5400" dirty="0" smtClean="0"/>
              <a:t>weeks or months </a:t>
            </a:r>
            <a:r>
              <a:rPr lang="en-GB" sz="5400" dirty="0"/>
              <a:t>to pinpoint your </a:t>
            </a:r>
            <a:r>
              <a:rPr lang="en-GB" sz="5400" dirty="0" smtClean="0"/>
              <a:t>Actual charism</a:t>
            </a:r>
            <a:r>
              <a:rPr lang="en-GB" sz="5400" dirty="0"/>
              <a:t>, </a:t>
            </a:r>
            <a:r>
              <a:rPr lang="en-GB" sz="5400" dirty="0" smtClean="0"/>
              <a:t>because it </a:t>
            </a:r>
            <a:r>
              <a:rPr lang="en-GB" sz="5400" dirty="0"/>
              <a:t>is a </a:t>
            </a:r>
            <a:r>
              <a:rPr lang="en-GB" sz="5400" dirty="0" smtClean="0"/>
              <a:t>gradual process </a:t>
            </a:r>
            <a:r>
              <a:rPr lang="en-GB" sz="5400" dirty="0"/>
              <a:t>of understanding how God </a:t>
            </a:r>
            <a:r>
              <a:rPr lang="en-GB" sz="5400" dirty="0" smtClean="0"/>
              <a:t>regularly uses </a:t>
            </a:r>
            <a:r>
              <a:rPr lang="en-GB" sz="5400" dirty="0"/>
              <a:t>you for the building of his Kingdom.</a:t>
            </a:r>
          </a:p>
        </p:txBody>
      </p:sp>
    </p:spTree>
    <p:extLst>
      <p:ext uri="{BB962C8B-B14F-4D97-AF65-F5344CB8AC3E}">
        <p14:creationId xmlns:p14="http://schemas.microsoft.com/office/powerpoint/2010/main" val="88457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96" y="514799"/>
            <a:ext cx="11804650" cy="466024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/>
              <a:t>The Charisms of the Holy spirit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enable you to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4400" i="1" dirty="0">
                <a:latin typeface="Century Gothic" charset="0"/>
              </a:rPr>
              <a:t>‘Live a life which cannot be explained unless God exists</a:t>
            </a:r>
            <a:r>
              <a:rPr lang="en-US" sz="4400" i="1" dirty="0" smtClean="0">
                <a:latin typeface="Century Gothic" charset="0"/>
              </a:rPr>
              <a:t>!’ (Cardinal </a:t>
            </a:r>
            <a:r>
              <a:rPr lang="en-US" sz="4400" i="1" dirty="0" err="1" smtClean="0">
                <a:latin typeface="Century Gothic" charset="0"/>
              </a:rPr>
              <a:t>Suhard</a:t>
            </a:r>
            <a:r>
              <a:rPr lang="en-US" sz="4400" i="1" dirty="0" smtClean="0">
                <a:latin typeface="Century Gothic" charset="0"/>
              </a:rPr>
              <a:t>)</a:t>
            </a:r>
            <a:r>
              <a:rPr lang="en-US" sz="5400" i="1" dirty="0">
                <a:latin typeface="Century Gothic" charset="0"/>
              </a:rPr>
              <a:t/>
            </a:r>
            <a:br>
              <a:rPr lang="en-US" sz="5400" i="1" dirty="0">
                <a:latin typeface="Century Gothic" charset="0"/>
              </a:rPr>
            </a:br>
            <a:endParaRPr lang="en-US" sz="5400" i="1" dirty="0">
              <a:solidFill>
                <a:srgbClr val="FFFFFF"/>
              </a:solidFill>
              <a:latin typeface="Century Gothic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109" y="4438879"/>
            <a:ext cx="4861259" cy="22838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/>
              <a:t>Presented by </a:t>
            </a:r>
          </a:p>
          <a:p>
            <a:pPr algn="l"/>
            <a:r>
              <a:rPr lang="en-US" dirty="0" smtClean="0"/>
              <a:t>Fr</a:t>
            </a:r>
            <a:r>
              <a:rPr lang="en-US" dirty="0"/>
              <a:t>. Gabor </a:t>
            </a:r>
            <a:r>
              <a:rPr lang="en-US" dirty="0" smtClean="0"/>
              <a:t>Czako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St. Peter’s &amp; Sacred Heart </a:t>
            </a:r>
            <a:r>
              <a:rPr lang="en-US" dirty="0" err="1" smtClean="0"/>
              <a:t>rC</a:t>
            </a:r>
            <a:r>
              <a:rPr lang="en-US" dirty="0" smtClean="0"/>
              <a:t> Churches, Aberdeen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0000"/>
            </a:gs>
            <a:gs pos="95000">
              <a:srgbClr val="7030A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829" y="434715"/>
            <a:ext cx="11932171" cy="6763254"/>
          </a:xfrm>
        </p:spPr>
        <p:txBody>
          <a:bodyPr>
            <a:noAutofit/>
          </a:bodyPr>
          <a:lstStyle/>
          <a:p>
            <a:pPr lvl="0" algn="l"/>
            <a:endParaRPr lang="en-GB" sz="3200" dirty="0" smtClean="0"/>
          </a:p>
          <a:p>
            <a:pPr lvl="0" algn="l"/>
            <a:endParaRPr lang="en-GB" sz="3200" dirty="0"/>
          </a:p>
          <a:p>
            <a:pPr lvl="0" algn="l"/>
            <a:endParaRPr lang="en-GB" sz="3200" dirty="0" smtClean="0"/>
          </a:p>
          <a:p>
            <a:pPr lvl="0" algn="l"/>
            <a:endParaRPr lang="en-GB" sz="3200" dirty="0"/>
          </a:p>
          <a:p>
            <a:pPr lvl="0" algn="l"/>
            <a:r>
              <a:rPr lang="en-GB" sz="3200" dirty="0" smtClean="0"/>
              <a:t>Charism discernment requires </a:t>
            </a:r>
            <a:r>
              <a:rPr lang="en-GB" sz="3200" u="sng" dirty="0" smtClean="0"/>
              <a:t>perseverance and support</a:t>
            </a:r>
            <a:r>
              <a:rPr lang="en-GB" sz="3200" dirty="0" smtClean="0"/>
              <a:t>!</a:t>
            </a:r>
            <a:endParaRPr lang="en-GB" sz="3200" dirty="0"/>
          </a:p>
          <a:p>
            <a:pPr lvl="0" algn="l"/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279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4"/>
          <a:stretch/>
        </p:blipFill>
        <p:spPr>
          <a:xfrm>
            <a:off x="2579299" y="310550"/>
            <a:ext cx="9115648" cy="63654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22" y="149902"/>
            <a:ext cx="11917180" cy="6445769"/>
          </a:xfrm>
        </p:spPr>
        <p:txBody>
          <a:bodyPr/>
          <a:lstStyle/>
          <a:p>
            <a:r>
              <a:rPr lang="en-US" sz="4000" cap="all" dirty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God created you for a unique purpose in life, </a:t>
            </a:r>
            <a:r>
              <a:rPr lang="en-US" sz="4000" cap="all" dirty="0">
                <a:ln w="3175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a work of love </a:t>
            </a:r>
            <a:r>
              <a:rPr lang="en-US" sz="4000" cap="all" dirty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that He </a:t>
            </a:r>
            <a:r>
              <a:rPr lang="en-US" sz="4000" cap="all" dirty="0" smtClean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longs to do through </a:t>
            </a:r>
            <a:r>
              <a:rPr lang="en-US" sz="4000" cap="all" dirty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you</a:t>
            </a:r>
            <a:r>
              <a:rPr lang="en-US" sz="4000" cap="all" dirty="0" smtClean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!</a:t>
            </a:r>
          </a:p>
          <a:p>
            <a:r>
              <a:rPr lang="en-US" sz="4000" cap="all" dirty="0" smtClean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This work of his love is a </a:t>
            </a:r>
            <a:r>
              <a:rPr lang="en-US" sz="4000" u="sng" cap="all" dirty="0" smtClean="0">
                <a:ln w="3175" cmpd="sng"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charism</a:t>
            </a:r>
            <a:r>
              <a:rPr lang="en-US" sz="4000" cap="all" dirty="0" smtClean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 </a:t>
            </a:r>
          </a:p>
          <a:p>
            <a:pPr marL="0" indent="0">
              <a:buNone/>
            </a:pPr>
            <a:r>
              <a:rPr lang="en-US" sz="4000" cap="all" dirty="0" smtClean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(they </a:t>
            </a:r>
            <a:r>
              <a:rPr lang="en-US" sz="4000" cap="all" dirty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are not the same as the 7 gifts which you received at baptism</a:t>
            </a:r>
            <a:r>
              <a:rPr lang="en-US" sz="4000" cap="all" dirty="0" smtClean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j-ea"/>
                <a:cs typeface="Arial" charset="0"/>
              </a:rPr>
              <a:t>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79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FF00"/>
            </a:gs>
            <a:gs pos="100000">
              <a:srgbClr val="FF0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22" y="149902"/>
            <a:ext cx="11917180" cy="6445769"/>
          </a:xfrm>
        </p:spPr>
        <p:txBody>
          <a:bodyPr/>
          <a:lstStyle/>
          <a:p>
            <a:r>
              <a:rPr lang="en-GB" sz="5400" dirty="0"/>
              <a:t>What are charisms</a:t>
            </a:r>
            <a:r>
              <a:rPr lang="en-GB" sz="5400" dirty="0" smtClean="0"/>
              <a:t>?</a:t>
            </a:r>
          </a:p>
          <a:p>
            <a:pPr marL="0" indent="0">
              <a:buNone/>
            </a:pPr>
            <a:endParaRPr lang="en-GB" sz="5400" dirty="0" smtClean="0"/>
          </a:p>
          <a:p>
            <a:pPr marL="0" indent="0">
              <a:buNone/>
            </a:pPr>
            <a:r>
              <a:rPr lang="en-GB" sz="5400" dirty="0"/>
              <a:t>Definition: ‘</a:t>
            </a:r>
            <a:r>
              <a:rPr lang="en-GB" sz="5400" u="sng" dirty="0"/>
              <a:t>Special </a:t>
            </a:r>
            <a:r>
              <a:rPr lang="en-GB" sz="5400" u="sng" dirty="0" smtClean="0"/>
              <a:t>abilities/tasks’</a:t>
            </a:r>
            <a:r>
              <a:rPr lang="en-GB" sz="5400" dirty="0" smtClean="0"/>
              <a:t>, </a:t>
            </a:r>
            <a:r>
              <a:rPr lang="en-GB" sz="5400" dirty="0"/>
              <a:t>given to Christians by the Holy Spirit to enable them to be powerful </a:t>
            </a:r>
            <a:r>
              <a:rPr lang="en-GB" sz="5400" u="sng" dirty="0"/>
              <a:t>channels of </a:t>
            </a:r>
            <a:r>
              <a:rPr lang="en-GB" sz="5400" u="sng" dirty="0" smtClean="0"/>
              <a:t>God’s love </a:t>
            </a:r>
            <a:r>
              <a:rPr lang="en-GB" sz="5400" dirty="0"/>
              <a:t>and redeeming presence in the world.’ CCC 2003</a:t>
            </a:r>
            <a:r>
              <a:rPr lang="en-GB" sz="5400" dirty="0" smtClean="0"/>
              <a:t>  </a:t>
            </a:r>
            <a:endParaRPr lang="en-GB" sz="5400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956" y="134286"/>
            <a:ext cx="1463146" cy="191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80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FF00"/>
            </a:gs>
            <a:gs pos="100000">
              <a:srgbClr val="FF0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22" y="734645"/>
            <a:ext cx="8523893" cy="586102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</a:pPr>
            <a:r>
              <a:rPr lang="en-GB" sz="5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Examples: Charism of encouragement, healing, teaching, leadership, service, hospitality, etc</a:t>
            </a:r>
            <a:r>
              <a:rPr lang="en-GB" sz="5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buNone/>
            </a:pPr>
            <a:endParaRPr lang="en-GB" sz="5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GB" sz="5200" dirty="0"/>
              <a:t>Charisms are </a:t>
            </a:r>
            <a:r>
              <a:rPr lang="en-GB" sz="5200" u="sng" dirty="0"/>
              <a:t>not natural Talents </a:t>
            </a:r>
            <a:r>
              <a:rPr lang="en-GB" sz="5200" dirty="0"/>
              <a:t>(but often build on natural talents, </a:t>
            </a:r>
            <a:r>
              <a:rPr lang="en-GB" sz="5200" dirty="0" err="1"/>
              <a:t>eg</a:t>
            </a:r>
            <a:r>
              <a:rPr lang="en-GB" sz="5200" dirty="0"/>
              <a:t>. charism of teaching builds on skills of teaching, charism of hospitality builds on skills of hospitality</a:t>
            </a:r>
            <a:r>
              <a:rPr lang="en-GB" sz="5200" dirty="0" smtClean="0"/>
              <a:t>)</a:t>
            </a:r>
            <a:endParaRPr lang="en-GB" sz="5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5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427" y="1348872"/>
            <a:ext cx="3338788" cy="463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06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FF00"/>
            </a:gs>
            <a:gs pos="100000">
              <a:srgbClr val="FF0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22" y="149902"/>
            <a:ext cx="11917180" cy="6445769"/>
          </a:xfrm>
        </p:spPr>
        <p:txBody>
          <a:bodyPr>
            <a:normAutofit/>
          </a:bodyPr>
          <a:lstStyle/>
          <a:p>
            <a:pPr lvl="0"/>
            <a:r>
              <a:rPr lang="en-GB" sz="5400" dirty="0"/>
              <a:t>Cannot be inherited from our parents </a:t>
            </a:r>
          </a:p>
          <a:p>
            <a:pPr lvl="0"/>
            <a:r>
              <a:rPr lang="en-GB" sz="5400" dirty="0"/>
              <a:t>Given by the Holy Spirit at our </a:t>
            </a:r>
            <a:r>
              <a:rPr lang="en-GB" sz="5400" dirty="0" smtClean="0"/>
              <a:t>baptism/confirmation</a:t>
            </a:r>
            <a:endParaRPr lang="en-GB" sz="5400" dirty="0"/>
          </a:p>
          <a:p>
            <a:pPr lvl="0"/>
            <a:r>
              <a:rPr lang="en-GB" sz="5400" dirty="0"/>
              <a:t>Cannot be turned to </a:t>
            </a:r>
            <a:r>
              <a:rPr lang="en-GB" sz="5400" dirty="0" smtClean="0"/>
              <a:t>evil</a:t>
            </a:r>
          </a:p>
          <a:p>
            <a:r>
              <a:rPr lang="en-GB" sz="5400" dirty="0"/>
              <a:t>they can be </a:t>
            </a:r>
            <a:r>
              <a:rPr lang="en-GB" sz="5400" dirty="0" smtClean="0"/>
              <a:t>developed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18" y="2679460"/>
            <a:ext cx="3457068" cy="360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467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FF00"/>
            </a:gs>
            <a:gs pos="91000">
              <a:schemeClr val="accent4">
                <a:lumMod val="75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22" y="149902"/>
            <a:ext cx="11917180" cy="6445769"/>
          </a:xfrm>
        </p:spPr>
        <p:txBody>
          <a:bodyPr>
            <a:normAutofit/>
          </a:bodyPr>
          <a:lstStyle/>
          <a:p>
            <a:r>
              <a:rPr lang="en-GB" sz="5400" dirty="0"/>
              <a:t>How do </a:t>
            </a:r>
            <a:r>
              <a:rPr lang="en-GB" sz="5400" dirty="0" smtClean="0"/>
              <a:t>the charisms </a:t>
            </a:r>
            <a:r>
              <a:rPr lang="en-GB" sz="5400" dirty="0"/>
              <a:t>differ from the 7 gifts of the Holy Spirit? 	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5400" dirty="0" smtClean="0"/>
              <a:t>While </a:t>
            </a:r>
            <a:r>
              <a:rPr lang="en-GB" sz="5400" dirty="0"/>
              <a:t>the </a:t>
            </a:r>
            <a:r>
              <a:rPr lang="en-GB" sz="5400" dirty="0">
                <a:solidFill>
                  <a:srgbClr val="FF0000"/>
                </a:solidFill>
              </a:rPr>
              <a:t>7 gifts </a:t>
            </a:r>
            <a:r>
              <a:rPr lang="en-GB" sz="5400" dirty="0"/>
              <a:t>are </a:t>
            </a:r>
            <a:r>
              <a:rPr lang="en-GB" sz="5400" u="sng" dirty="0"/>
              <a:t>for the individual’s </a:t>
            </a:r>
            <a:r>
              <a:rPr lang="en-GB" sz="5400" dirty="0"/>
              <a:t>spiritual </a:t>
            </a:r>
            <a:r>
              <a:rPr lang="en-GB" sz="5400" dirty="0" smtClean="0"/>
              <a:t>up-building, the </a:t>
            </a:r>
            <a:r>
              <a:rPr lang="en-GB" sz="5400" dirty="0" smtClean="0">
                <a:solidFill>
                  <a:srgbClr val="FF0000"/>
                </a:solidFill>
              </a:rPr>
              <a:t>Charisms</a:t>
            </a:r>
            <a:r>
              <a:rPr lang="en-GB" sz="5400" dirty="0" smtClean="0"/>
              <a:t> </a:t>
            </a:r>
            <a:r>
              <a:rPr lang="en-GB" sz="5400" dirty="0"/>
              <a:t>are to be used to </a:t>
            </a:r>
            <a:r>
              <a:rPr lang="en-GB" sz="5400" u="sng" dirty="0"/>
              <a:t>build up the </a:t>
            </a:r>
            <a:r>
              <a:rPr lang="en-GB" sz="5400" u="sng" dirty="0" smtClean="0"/>
              <a:t>church, and others. 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38737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FF00"/>
            </a:gs>
            <a:gs pos="100000">
              <a:srgbClr val="FF0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56" y="2797577"/>
            <a:ext cx="4767482" cy="37980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22" y="149902"/>
            <a:ext cx="11917180" cy="3093483"/>
          </a:xfrm>
        </p:spPr>
        <p:txBody>
          <a:bodyPr/>
          <a:lstStyle/>
          <a:p>
            <a:pPr lvl="0"/>
            <a:r>
              <a:rPr lang="en-GB" sz="5400" dirty="0"/>
              <a:t>Focused outward (Charisms are given for the sake of </a:t>
            </a:r>
            <a:r>
              <a:rPr lang="en-GB" sz="5400" u="sng" dirty="0"/>
              <a:t>others</a:t>
            </a:r>
            <a:r>
              <a:rPr lang="en-GB" sz="5400" dirty="0"/>
              <a:t>: you are restless until you have used </a:t>
            </a:r>
            <a:r>
              <a:rPr lang="en-GB" sz="5400" dirty="0" smtClean="0"/>
              <a:t>your charism)</a:t>
            </a:r>
            <a:endParaRPr lang="en-GB" sz="5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307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FF00"/>
            </a:gs>
            <a:gs pos="100000">
              <a:srgbClr val="FF0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22" y="149902"/>
            <a:ext cx="11917180" cy="654788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GB" sz="5400" dirty="0" smtClean="0"/>
              <a:t>Why are we not restless already?</a:t>
            </a:r>
          </a:p>
          <a:p>
            <a:pPr lvl="0"/>
            <a:r>
              <a:rPr lang="en-GB" sz="5400" dirty="0" smtClean="0"/>
              <a:t>There can be many reasons</a:t>
            </a:r>
          </a:p>
          <a:p>
            <a:pPr marL="914400" lvl="0" indent="-914400">
              <a:buFont typeface="+mj-lt"/>
              <a:buAutoNum type="arabicPeriod"/>
            </a:pPr>
            <a:r>
              <a:rPr lang="en-GB" sz="5400" dirty="0" smtClean="0"/>
              <a:t>Perhaps you are already using your charisms, and doing that specific work of charity which God wants to do through you, but you are not conscious of it.</a:t>
            </a:r>
          </a:p>
          <a:p>
            <a:pPr marL="914400" lvl="0" indent="-914400">
              <a:buFont typeface="+mj-lt"/>
              <a:buAutoNum type="arabicPeriod"/>
            </a:pPr>
            <a:r>
              <a:rPr lang="en-GB" sz="5400" dirty="0" smtClean="0"/>
              <a:t>You may be completely overwhelmed with some duties so much so that you don’t feel that restlessness anymore.</a:t>
            </a:r>
          </a:p>
          <a:p>
            <a:pPr marL="914400" lvl="0" indent="-914400">
              <a:buFont typeface="+mj-lt"/>
              <a:buAutoNum type="arabicPeriod"/>
            </a:pPr>
            <a:r>
              <a:rPr lang="en-GB" sz="5400" dirty="0" smtClean="0"/>
              <a:t>Some people get settled with doing certain things and are not willing to change.</a:t>
            </a:r>
          </a:p>
          <a:p>
            <a:pPr marL="914400" lvl="0" indent="-914400">
              <a:buFont typeface="+mj-lt"/>
              <a:buAutoNum type="arabicPeriod"/>
            </a:pPr>
            <a:r>
              <a:rPr lang="en-GB" sz="5400" dirty="0" smtClean="0"/>
              <a:t>There can be many other reasons as well.</a:t>
            </a:r>
            <a:endParaRPr lang="en-GB" sz="5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57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1509</TotalTime>
  <Words>1151</Words>
  <Application>Microsoft Office PowerPoint</Application>
  <PresentationFormat>Widescreen</PresentationFormat>
  <Paragraphs>86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Times New Roman</vt:lpstr>
      <vt:lpstr>Celestial</vt:lpstr>
      <vt:lpstr>The Charisms of the Holy sPirit</vt:lpstr>
      <vt:lpstr>The Charisms of the Holy spirit enable you to ‘Live a life which cannot be explained unless God exists!’ (Cardinal Suhard)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GaborCz</dc:creator>
  <cp:lastModifiedBy>Microsoft account</cp:lastModifiedBy>
  <cp:revision>55</cp:revision>
  <dcterms:created xsi:type="dcterms:W3CDTF">2013-07-15T20:26:09Z</dcterms:created>
  <dcterms:modified xsi:type="dcterms:W3CDTF">2020-05-13T23:01:06Z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