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62"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4E0F1D-D837-4BF0-8106-9DE699456C1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279457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4E0F1D-D837-4BF0-8106-9DE699456C1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111459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4E0F1D-D837-4BF0-8106-9DE699456C1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401985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4E0F1D-D837-4BF0-8106-9DE699456C1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411820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E0F1D-D837-4BF0-8106-9DE699456C1C}"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130467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4E0F1D-D837-4BF0-8106-9DE699456C1C}"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281500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4E0F1D-D837-4BF0-8106-9DE699456C1C}" type="datetimeFigureOut">
              <a:rPr lang="en-GB" smtClean="0"/>
              <a:t>14/05/2020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406618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4E0F1D-D837-4BF0-8106-9DE699456C1C}" type="datetimeFigureOut">
              <a:rPr lang="en-GB" smtClean="0"/>
              <a:t>14/05/2020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258747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E0F1D-D837-4BF0-8106-9DE699456C1C}" type="datetimeFigureOut">
              <a:rPr lang="en-GB" smtClean="0"/>
              <a:t>14/05/2020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146402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E0F1D-D837-4BF0-8106-9DE699456C1C}"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372102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E0F1D-D837-4BF0-8106-9DE699456C1C}"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C215DE-A1C1-4B34-8216-98A671827C69}" type="slidenum">
              <a:rPr lang="en-GB" smtClean="0"/>
              <a:t>‹#›</a:t>
            </a:fld>
            <a:endParaRPr lang="en-GB"/>
          </a:p>
        </p:txBody>
      </p:sp>
    </p:spTree>
    <p:extLst>
      <p:ext uri="{BB962C8B-B14F-4D97-AF65-F5344CB8AC3E}">
        <p14:creationId xmlns:p14="http://schemas.microsoft.com/office/powerpoint/2010/main" val="88605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25000">
              <a:srgbClr val="FFC000"/>
            </a:gs>
            <a:gs pos="75000">
              <a:srgbClr val="FFFF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E0F1D-D837-4BF0-8106-9DE699456C1C}" type="datetimeFigureOut">
              <a:rPr lang="en-GB" smtClean="0"/>
              <a:t>14/05/2020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215DE-A1C1-4B34-8216-98A671827C69}" type="slidenum">
              <a:rPr lang="en-GB" smtClean="0"/>
              <a:t>‹#›</a:t>
            </a:fld>
            <a:endParaRPr lang="en-GB"/>
          </a:p>
        </p:txBody>
      </p:sp>
    </p:spTree>
    <p:extLst>
      <p:ext uri="{BB962C8B-B14F-4D97-AF65-F5344CB8AC3E}">
        <p14:creationId xmlns:p14="http://schemas.microsoft.com/office/powerpoint/2010/main" val="317433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8V7OYhsggn8&amp;index=8&amp;list=PL66250C3D9737F98D"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Zbv-Oe19O0s&amp;list=PL66250C3D9737F98D&amp;index=6"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journeywithjesus.net/PoemsAndPrayers/Teresa_Of_Avila_Christ_Has_No_Body.s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HfNTfX1d4JY&amp;index=5&amp;list=PL66250C3D9737F98D"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gateway.com/passage/?search=Matthew+24%3A13&amp;version=RSVCE" TargetMode="External"/><Relationship Id="rId2" Type="http://schemas.openxmlformats.org/officeDocument/2006/relationships/hyperlink" Target="https://www.biblegateway.com/passage/?search=Hebrews+11:26-28&amp;version=NRSVCE" TargetMode="External"/><Relationship Id="rId1" Type="http://schemas.openxmlformats.org/officeDocument/2006/relationships/slideLayout" Target="../slideLayouts/slideLayout6.xml"/><Relationship Id="rId4" Type="http://schemas.openxmlformats.org/officeDocument/2006/relationships/hyperlink" Target="https://www.youtube.com/watch?v=nF0ylQ0CUKE&amp;index=4&amp;list=PL66250C3D9737F98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biblegateway.com/passage/?search=Matthew+6%3A+1-18&amp;version=NRSVCE"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Dc74_-4krcs&amp;list=PL66250C3D9737F98D&amp;index=7"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biblegateway.com/passage/?search=Psalm+150&amp;version=RSVC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1159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6350" y="1127126"/>
            <a:ext cx="455930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2">
            <a:hlinkClick r:id="" action="ppaction://noaction" highlightClick="1"/>
          </p:cNvPr>
          <p:cNvSpPr>
            <a:spLocks noChangeArrowheads="1"/>
          </p:cNvSpPr>
          <p:nvPr/>
        </p:nvSpPr>
        <p:spPr bwMode="auto">
          <a:xfrm>
            <a:off x="1524000" y="0"/>
            <a:ext cx="9164638" cy="1169988"/>
          </a:xfrm>
          <a:prstGeom prst="actionButtonBlank">
            <a:avLst/>
          </a:prstGeom>
          <a:solidFill>
            <a:srgbClr val="FFE1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bg1"/>
                </a:solidFill>
                <a:latin typeface="Garamond" panose="02020404030301010803" pitchFamily="18" charset="0"/>
                <a:cs typeface="Arial" panose="020B0604020202020204" pitchFamily="34" charset="0"/>
              </a:defRPr>
            </a:lvl1pPr>
            <a:lvl2pPr marL="742950" indent="-285750" algn="ctr">
              <a:defRPr sz="2400" b="1">
                <a:solidFill>
                  <a:schemeClr val="bg1"/>
                </a:solidFill>
                <a:latin typeface="Garamond" panose="02020404030301010803" pitchFamily="18" charset="0"/>
                <a:cs typeface="Arial" panose="020B0604020202020204" pitchFamily="34" charset="0"/>
              </a:defRPr>
            </a:lvl2pPr>
            <a:lvl3pPr marL="1143000" indent="-228600" algn="ctr">
              <a:defRPr sz="2400" b="1">
                <a:solidFill>
                  <a:schemeClr val="bg1"/>
                </a:solidFill>
                <a:latin typeface="Garamond" panose="02020404030301010803" pitchFamily="18" charset="0"/>
                <a:cs typeface="Arial" panose="020B0604020202020204" pitchFamily="34" charset="0"/>
              </a:defRPr>
            </a:lvl3pPr>
            <a:lvl4pPr marL="1600200" indent="-228600" algn="ctr">
              <a:defRPr sz="2400" b="1">
                <a:solidFill>
                  <a:schemeClr val="bg1"/>
                </a:solidFill>
                <a:latin typeface="Garamond" panose="02020404030301010803" pitchFamily="18" charset="0"/>
                <a:cs typeface="Arial" panose="020B0604020202020204" pitchFamily="34" charset="0"/>
              </a:defRPr>
            </a:lvl4pPr>
            <a:lvl5pPr marL="2057400" indent="-228600" algn="ctr">
              <a:defRPr sz="2400" b="1">
                <a:solidFill>
                  <a:schemeClr val="bg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9pPr>
          </a:lstStyle>
          <a:p>
            <a:pPr algn="l" eaLnBrk="1" hangingPunct="1"/>
            <a:r>
              <a:rPr lang="en-US" altLang="en-US" sz="4000">
                <a:solidFill>
                  <a:schemeClr val="tx1"/>
                </a:solidFill>
              </a:rPr>
              <a:t>The seven gifts of the Holy Spirit</a:t>
            </a:r>
          </a:p>
        </p:txBody>
      </p:sp>
      <p:sp>
        <p:nvSpPr>
          <p:cNvPr id="33796" name="Rectangle 6"/>
          <p:cNvSpPr>
            <a:spLocks noChangeArrowheads="1"/>
          </p:cNvSpPr>
          <p:nvPr/>
        </p:nvSpPr>
        <p:spPr bwMode="auto">
          <a:xfrm>
            <a:off x="3000376" y="6142039"/>
            <a:ext cx="6119813" cy="579437"/>
          </a:xfrm>
          <a:prstGeom prst="rect">
            <a:avLst/>
          </a:prstGeom>
          <a:solidFill>
            <a:srgbClr val="990000">
              <a:alpha val="74901"/>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sz="2400" b="1">
                <a:solidFill>
                  <a:schemeClr val="bg1"/>
                </a:solidFill>
                <a:latin typeface="Garamond" panose="02020404030301010803" pitchFamily="18" charset="0"/>
                <a:cs typeface="Arial" panose="020B0604020202020204" pitchFamily="34" charset="0"/>
              </a:defRPr>
            </a:lvl1pPr>
            <a:lvl2pPr marL="742950" indent="-285750" algn="ctr">
              <a:defRPr sz="2400" b="1">
                <a:solidFill>
                  <a:schemeClr val="bg1"/>
                </a:solidFill>
                <a:latin typeface="Garamond" panose="02020404030301010803" pitchFamily="18" charset="0"/>
                <a:cs typeface="Arial" panose="020B0604020202020204" pitchFamily="34" charset="0"/>
              </a:defRPr>
            </a:lvl2pPr>
            <a:lvl3pPr marL="1143000" indent="-228600" algn="ctr">
              <a:defRPr sz="2400" b="1">
                <a:solidFill>
                  <a:schemeClr val="bg1"/>
                </a:solidFill>
                <a:latin typeface="Garamond" panose="02020404030301010803" pitchFamily="18" charset="0"/>
                <a:cs typeface="Arial" panose="020B0604020202020204" pitchFamily="34" charset="0"/>
              </a:defRPr>
            </a:lvl3pPr>
            <a:lvl4pPr marL="1600200" indent="-228600" algn="ctr">
              <a:defRPr sz="2400" b="1">
                <a:solidFill>
                  <a:schemeClr val="bg1"/>
                </a:solidFill>
                <a:latin typeface="Garamond" panose="02020404030301010803" pitchFamily="18" charset="0"/>
                <a:cs typeface="Arial" panose="020B0604020202020204" pitchFamily="34" charset="0"/>
              </a:defRPr>
            </a:lvl4pPr>
            <a:lvl5pPr marL="2057400" indent="-228600" algn="ctr">
              <a:defRPr sz="2400" b="1">
                <a:solidFill>
                  <a:schemeClr val="bg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9pPr>
          </a:lstStyle>
          <a:p>
            <a:pPr eaLnBrk="1" hangingPunct="1"/>
            <a:r>
              <a:rPr lang="en-US" altLang="en-US" sz="1600" b="0" i="1"/>
              <a:t>The Virgin in Prayer</a:t>
            </a:r>
            <a:r>
              <a:rPr lang="en-US" altLang="en-US" sz="1600" b="0"/>
              <a:t> by Sassoferrato</a:t>
            </a:r>
          </a:p>
          <a:p>
            <a:pPr eaLnBrk="1" hangingPunct="1"/>
            <a:r>
              <a:rPr lang="en-GB" altLang="en-US" sz="1600" b="0"/>
              <a:t>This reminds us that Mary was always filled with the gifts of the Holy Spirit.</a:t>
            </a:r>
            <a:endParaRPr lang="en-US" altLang="en-US" sz="1600" b="0"/>
          </a:p>
        </p:txBody>
      </p:sp>
      <p:sp>
        <p:nvSpPr>
          <p:cNvPr id="33797" name="Title 4"/>
          <p:cNvSpPr>
            <a:spLocks noGrp="1"/>
          </p:cNvSpPr>
          <p:nvPr>
            <p:ph type="title"/>
          </p:nvPr>
        </p:nvSpPr>
        <p:spPr bwMode="auto">
          <a:xfrm>
            <a:off x="1981200" y="-1143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mtClean="0"/>
              <a:t>The seven gifts of the Holy Spirit (1)</a:t>
            </a:r>
          </a:p>
        </p:txBody>
      </p:sp>
    </p:spTree>
    <p:extLst>
      <p:ext uri="{BB962C8B-B14F-4D97-AF65-F5344CB8AC3E}">
        <p14:creationId xmlns:p14="http://schemas.microsoft.com/office/powerpoint/2010/main" val="2576114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847850" y="765176"/>
            <a:ext cx="8229600"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US" altLang="en-US" smtClean="0">
                <a:solidFill>
                  <a:schemeClr val="tx1"/>
                </a:solidFill>
              </a:rPr>
              <a:t/>
            </a:r>
            <a:br>
              <a:rPr lang="en-US" altLang="en-US" smtClean="0">
                <a:solidFill>
                  <a:schemeClr val="tx1"/>
                </a:solidFill>
              </a:rPr>
            </a:br>
            <a:r>
              <a:rPr lang="en-US" altLang="en-US" smtClean="0">
                <a:solidFill>
                  <a:schemeClr val="tx1"/>
                </a:solidFill>
              </a:rPr>
              <a:t>It is </a:t>
            </a:r>
            <a:r>
              <a:rPr lang="en-GB" altLang="en-US" smtClean="0"/>
              <a:t>the ability to </a:t>
            </a:r>
            <a:r>
              <a:rPr lang="en-GB" altLang="en-US" smtClean="0">
                <a:solidFill>
                  <a:srgbClr val="FF0000"/>
                </a:solidFill>
              </a:rPr>
              <a:t>grasp the meaning of the teachings of the Church.</a:t>
            </a:r>
            <a:br>
              <a:rPr lang="en-GB" altLang="en-US" smtClean="0">
                <a:solidFill>
                  <a:srgbClr val="FF0000"/>
                </a:solidFill>
              </a:rPr>
            </a:br>
            <a:r>
              <a:rPr lang="en-GB" altLang="en-US" smtClean="0"/>
              <a:t> </a:t>
            </a:r>
            <a:br>
              <a:rPr lang="en-GB" altLang="en-US" smtClean="0"/>
            </a:br>
            <a:r>
              <a:rPr lang="en-GB" altLang="en-US" smtClean="0"/>
              <a:t>The gift of understanding helps you be tolerant and sympathetic of others. It helps you sense when someone is hurting or in need of compassion</a:t>
            </a:r>
            <a:br>
              <a:rPr lang="en-GB" altLang="en-US" smtClean="0"/>
            </a:br>
            <a:r>
              <a:rPr lang="en-GB" altLang="en-US" sz="1000">
                <a:hlinkClick r:id="rId2"/>
              </a:rPr>
              <a:t>https://www.youtube.com/watch?v=8V7OYhsggn8&amp;index=8&amp;list=PL66250C3D9737F98D</a:t>
            </a:r>
            <a:r>
              <a:rPr lang="en-GB" altLang="en-US" sz="1000"/>
              <a:t> (1:11)</a:t>
            </a:r>
            <a:br>
              <a:rPr lang="en-GB" altLang="en-US" sz="1000"/>
            </a:br>
            <a:r>
              <a:rPr lang="en-US" altLang="en-US" smtClean="0">
                <a:solidFill>
                  <a:schemeClr val="tx1"/>
                </a:solidFill>
              </a:rPr>
              <a:t/>
            </a:r>
            <a:br>
              <a:rPr lang="en-US" altLang="en-US" smtClean="0">
                <a:solidFill>
                  <a:schemeClr val="tx1"/>
                </a:solidFill>
              </a:rPr>
            </a:br>
            <a:r>
              <a:rPr lang="en-US" altLang="en-US" smtClean="0">
                <a:solidFill>
                  <a:schemeClr val="tx1"/>
                </a:solidFill>
              </a:rPr>
              <a:t/>
            </a:r>
            <a:br>
              <a:rPr lang="en-US" altLang="en-US" smtClean="0">
                <a:solidFill>
                  <a:schemeClr val="tx1"/>
                </a:solidFill>
              </a:rPr>
            </a:br>
            <a:endParaRPr lang="en-GB" altLang="en-US" smtClean="0"/>
          </a:p>
        </p:txBody>
      </p:sp>
    </p:spTree>
    <p:extLst>
      <p:ext uri="{BB962C8B-B14F-4D97-AF65-F5344CB8AC3E}">
        <p14:creationId xmlns:p14="http://schemas.microsoft.com/office/powerpoint/2010/main" val="262886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1847850" y="765176"/>
            <a:ext cx="8229600"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smtClean="0">
                <a:solidFill>
                  <a:srgbClr val="0070C0"/>
                </a:solidFill>
              </a:rPr>
              <a:t>Understanding</a:t>
            </a:r>
            <a:r>
              <a:rPr lang="en-GB" altLang="en-US" smtClean="0"/>
              <a:t/>
            </a:r>
            <a:br>
              <a:rPr lang="en-GB" altLang="en-US" smtClean="0"/>
            </a:br>
            <a:r>
              <a:rPr lang="en-GB" altLang="en-US" smtClean="0"/>
              <a:t/>
            </a:r>
            <a:br>
              <a:rPr lang="en-GB" altLang="en-US" smtClean="0"/>
            </a:br>
            <a:r>
              <a:rPr lang="en-GB" altLang="en-US" b="1" smtClean="0"/>
              <a:t>Isaiah 11:2: </a:t>
            </a:r>
            <a:r>
              <a:rPr lang="en-GB" altLang="en-US" i="1" smtClean="0"/>
              <a:t>"The </a:t>
            </a:r>
            <a:r>
              <a:rPr lang="en-GB" altLang="en-US" i="1" smtClean="0">
                <a:solidFill>
                  <a:schemeClr val="tx1"/>
                </a:solidFill>
              </a:rPr>
              <a:t>Spirit of the Lord </a:t>
            </a:r>
            <a:r>
              <a:rPr lang="en-GB" altLang="en-US" i="1" smtClean="0"/>
              <a:t>shall rest upon him, the Spirit of wisdom and of understanding.“</a:t>
            </a:r>
            <a:br>
              <a:rPr lang="en-GB" altLang="en-US" i="1" smtClean="0"/>
            </a:br>
            <a:r>
              <a:rPr lang="en-GB" altLang="en-US" i="1" smtClean="0"/>
              <a:t/>
            </a:r>
            <a:br>
              <a:rPr lang="en-GB" altLang="en-US" i="1" smtClean="0"/>
            </a:br>
            <a:r>
              <a:rPr lang="en-GB" altLang="en-US" i="1" smtClean="0"/>
              <a:t/>
            </a:r>
            <a:br>
              <a:rPr lang="en-GB" altLang="en-US" i="1" smtClean="0"/>
            </a:br>
            <a:r>
              <a:rPr lang="en-GB" altLang="en-US" i="1" smtClean="0"/>
              <a:t/>
            </a:r>
            <a:br>
              <a:rPr lang="en-GB" altLang="en-US" i="1" smtClean="0"/>
            </a:br>
            <a:r>
              <a:rPr lang="en-GB" altLang="en-US" i="1" smtClean="0"/>
              <a:t/>
            </a:r>
            <a:br>
              <a:rPr lang="en-GB" altLang="en-US" i="1" smtClean="0"/>
            </a:br>
            <a:endParaRPr lang="en-GB" altLang="en-US" i="1" smtClean="0"/>
          </a:p>
        </p:txBody>
      </p:sp>
      <p:pic>
        <p:nvPicPr>
          <p:cNvPr id="440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2369" y="3482227"/>
            <a:ext cx="4500561" cy="337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172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401638" y="614364"/>
            <a:ext cx="8229600"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Understanding</a:t>
            </a:r>
            <a:r>
              <a:rPr lang="en-GB" altLang="en-US" dirty="0" smtClean="0"/>
              <a:t/>
            </a:r>
            <a:br>
              <a:rPr lang="en-GB" altLang="en-US" dirty="0" smtClean="0"/>
            </a:br>
            <a:r>
              <a:rPr lang="en-GB" altLang="en-US" dirty="0" smtClean="0"/>
              <a:t/>
            </a:r>
            <a:br>
              <a:rPr lang="en-GB" altLang="en-US" dirty="0" smtClean="0"/>
            </a:br>
            <a:r>
              <a:rPr lang="en-GB" altLang="en-US" dirty="0" smtClean="0"/>
              <a:t>So this gift is about understanding the </a:t>
            </a:r>
            <a:r>
              <a:rPr lang="en-GB" altLang="en-US" dirty="0" smtClean="0">
                <a:solidFill>
                  <a:srgbClr val="FF0000"/>
                </a:solidFill>
              </a:rPr>
              <a:t>‘know-how’ of God’s love</a:t>
            </a:r>
            <a:r>
              <a:rPr lang="en-GB" altLang="en-US" dirty="0" smtClean="0"/>
              <a:t>. This gift is very important today when we are faced with atheism, secularism, religious indifference, suffering and persecution.</a:t>
            </a:r>
            <a:br>
              <a:rPr lang="en-GB" altLang="en-US" dirty="0" smtClean="0"/>
            </a:br>
            <a:r>
              <a:rPr lang="en-GB" altLang="en-US" sz="1000" dirty="0">
                <a:hlinkClick r:id="rId2"/>
              </a:rPr>
              <a:t>https://www.youtube.com/watch?v=Zbv-Oe19O0s&amp;list=PL66250C3D9737F98D&amp;index=6</a:t>
            </a:r>
            <a:r>
              <a:rPr lang="en-GB" altLang="en-US" sz="1000" dirty="0"/>
              <a:t> (1:02)</a:t>
            </a:r>
            <a:r>
              <a:rPr lang="en-GB" altLang="en-US" dirty="0" smtClean="0"/>
              <a:t/>
            </a:r>
            <a:br>
              <a:rPr lang="en-GB" altLang="en-US" dirty="0" smtClean="0"/>
            </a:br>
            <a:r>
              <a:rPr lang="en-GB" altLang="en-US" dirty="0" smtClean="0"/>
              <a:t/>
            </a:r>
            <a:br>
              <a:rPr lang="en-GB" altLang="en-US" dirty="0" smtClean="0"/>
            </a:br>
            <a:r>
              <a:rPr lang="en-GB" altLang="en-US" dirty="0" smtClean="0"/>
              <a:t/>
            </a:r>
            <a:br>
              <a:rPr lang="en-GB" altLang="en-US" dirty="0" smtClean="0"/>
            </a:br>
            <a:r>
              <a:rPr lang="en-GB" altLang="en-US" dirty="0" smtClean="0"/>
              <a:t/>
            </a:r>
            <a:br>
              <a:rPr lang="en-GB" altLang="en-US" dirty="0" smtClean="0"/>
            </a:br>
            <a:endParaRPr lang="en-GB" altLang="en-US" dirty="0" smtClean="0"/>
          </a:p>
        </p:txBody>
      </p:sp>
      <p:pic>
        <p:nvPicPr>
          <p:cNvPr id="450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281257"/>
            <a:ext cx="3771900" cy="300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922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123825" y="620713"/>
            <a:ext cx="11839575" cy="612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Knowledge</a:t>
            </a:r>
            <a:r>
              <a:rPr lang="en-GB" altLang="en-US" dirty="0" smtClean="0"/>
              <a:t/>
            </a:r>
            <a:br>
              <a:rPr lang="en-GB" altLang="en-US" dirty="0" smtClean="0"/>
            </a:br>
            <a:r>
              <a:rPr lang="en-GB" altLang="en-US" dirty="0" smtClean="0">
                <a:solidFill>
                  <a:schemeClr val="tx1"/>
                </a:solidFill>
              </a:rPr>
              <a:t>To </a:t>
            </a:r>
            <a:r>
              <a:rPr lang="en-GB" altLang="en-US" dirty="0" smtClean="0">
                <a:solidFill>
                  <a:srgbClr val="FF0000"/>
                </a:solidFill>
              </a:rPr>
              <a:t>see</a:t>
            </a:r>
            <a:r>
              <a:rPr lang="en-GB" altLang="en-US" dirty="0" smtClean="0">
                <a:solidFill>
                  <a:schemeClr val="tx1"/>
                </a:solidFill>
              </a:rPr>
              <a:t> created things in their </a:t>
            </a:r>
            <a:r>
              <a:rPr lang="en-GB" altLang="en-US" dirty="0" smtClean="0">
                <a:solidFill>
                  <a:srgbClr val="FF0000"/>
                </a:solidFill>
              </a:rPr>
              <a:t>right relation to God </a:t>
            </a:r>
            <a:r>
              <a:rPr lang="en-GB" altLang="en-US" dirty="0" smtClean="0">
                <a:solidFill>
                  <a:schemeClr val="tx1"/>
                </a:solidFill>
              </a:rPr>
              <a:t>(such as family life in God’s service).</a:t>
            </a:r>
            <a:br>
              <a:rPr lang="en-GB" altLang="en-US" dirty="0" smtClean="0">
                <a:solidFill>
                  <a:schemeClr val="tx1"/>
                </a:solidFill>
              </a:rPr>
            </a:b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It helps us to realise that in relation to God we are beloved instruments of His wonderful love.</a:t>
            </a:r>
            <a:br>
              <a:rPr lang="en-GB" altLang="en-US" dirty="0" smtClean="0">
                <a:solidFill>
                  <a:schemeClr val="tx1"/>
                </a:solidFill>
              </a:rPr>
            </a:b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It directs us to glorify Him in every circumstances of life.</a:t>
            </a:r>
            <a:br>
              <a:rPr lang="en-GB" altLang="en-US" dirty="0" smtClean="0">
                <a:solidFill>
                  <a:schemeClr val="tx1"/>
                </a:solidFill>
              </a:rPr>
            </a:b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Read Romans 12: 1 and 2 </a:t>
            </a:r>
            <a:r>
              <a:rPr lang="en-GB" altLang="en-US" dirty="0" err="1" smtClean="0">
                <a:solidFill>
                  <a:schemeClr val="tx1"/>
                </a:solidFill>
              </a:rPr>
              <a:t>Cor</a:t>
            </a:r>
            <a:r>
              <a:rPr lang="en-GB" altLang="en-US" dirty="0" smtClean="0">
                <a:solidFill>
                  <a:schemeClr val="tx1"/>
                </a:solidFill>
              </a:rPr>
              <a:t> 5: 20</a:t>
            </a:r>
            <a:br>
              <a:rPr lang="en-GB" altLang="en-US" dirty="0" smtClean="0">
                <a:solidFill>
                  <a:schemeClr val="tx1"/>
                </a:solidFill>
              </a:rPr>
            </a:br>
            <a:r>
              <a:rPr lang="en-GB" altLang="en-US" dirty="0" smtClean="0">
                <a:solidFill>
                  <a:schemeClr val="tx1"/>
                </a:solidFill>
              </a:rPr>
              <a:t>St. Teresa of Avila </a:t>
            </a:r>
            <a:r>
              <a:rPr lang="en-GB" altLang="en-US" dirty="0" smtClean="0">
                <a:solidFill>
                  <a:schemeClr val="tx1"/>
                </a:solidFill>
                <a:hlinkClick r:id="rId2"/>
              </a:rPr>
              <a:t>says</a:t>
            </a:r>
            <a:r>
              <a:rPr lang="en-GB" altLang="en-US" dirty="0" smtClean="0">
                <a:solidFill>
                  <a:schemeClr val="tx1"/>
                </a:solidFill>
              </a:rPr>
              <a:t/>
            </a:r>
            <a:br>
              <a:rPr lang="en-GB" altLang="en-US" dirty="0" smtClean="0">
                <a:solidFill>
                  <a:schemeClr val="tx1"/>
                </a:solidFill>
              </a:rPr>
            </a:br>
            <a:r>
              <a:rPr lang="en-GB" altLang="en-US" dirty="0" smtClean="0"/>
              <a:t/>
            </a:r>
            <a:br>
              <a:rPr lang="en-GB" altLang="en-US" dirty="0" smtClean="0"/>
            </a:b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
            </a:r>
            <a:br>
              <a:rPr lang="en-GB" altLang="en-US" dirty="0" smtClean="0">
                <a:solidFill>
                  <a:schemeClr val="tx1"/>
                </a:solidFill>
              </a:rPr>
            </a:br>
            <a:endParaRPr lang="en-GB" altLang="en-US" dirty="0" smtClean="0"/>
          </a:p>
        </p:txBody>
      </p:sp>
    </p:spTree>
    <p:extLst>
      <p:ext uri="{BB962C8B-B14F-4D97-AF65-F5344CB8AC3E}">
        <p14:creationId xmlns:p14="http://schemas.microsoft.com/office/powerpoint/2010/main" val="2162174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228600" y="620714"/>
            <a:ext cx="984885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t/>
            </a:r>
            <a:br>
              <a:rPr lang="en-GB" altLang="en-US" dirty="0" smtClean="0"/>
            </a:br>
            <a:r>
              <a:rPr lang="en-GB" altLang="en-US" dirty="0" smtClean="0"/>
              <a:t>It is a more often found in the humble. </a:t>
            </a:r>
            <a:br>
              <a:rPr lang="en-GB" altLang="en-US" dirty="0" smtClean="0"/>
            </a:br>
            <a:r>
              <a:rPr lang="en-GB" altLang="en-US" dirty="0" smtClean="0"/>
              <a:t/>
            </a:r>
            <a:br>
              <a:rPr lang="en-GB" altLang="en-US" dirty="0" smtClean="0"/>
            </a:br>
            <a:r>
              <a:rPr lang="en-GB" altLang="en-US" i="1" dirty="0" smtClean="0"/>
              <a:t>‘A Christian moved by the Holy Spirit knows how to make the difference. The eye of the world does not see further than this life, just as my eyes do not see further than this wall when the doors of the church are closed. But the eyes of the Christian see into the depths of eternity.</a:t>
            </a:r>
            <a:r>
              <a:rPr lang="en-GB" altLang="en-US" dirty="0" smtClean="0"/>
              <a:t>’ (Jean-Baptiste-Marie </a:t>
            </a:r>
            <a:r>
              <a:rPr lang="en-GB" altLang="en-US" dirty="0" err="1" smtClean="0"/>
              <a:t>Vianney</a:t>
            </a:r>
            <a:r>
              <a:rPr lang="en-GB" altLang="en-US" dirty="0" smtClean="0"/>
              <a:t>, the Cure </a:t>
            </a:r>
            <a:r>
              <a:rPr lang="en-GB" altLang="en-US" dirty="0" err="1" smtClean="0"/>
              <a:t>d’Ars</a:t>
            </a:r>
            <a:r>
              <a:rPr lang="en-GB" altLang="en-US" dirty="0" smtClean="0"/>
              <a:t>)</a:t>
            </a:r>
            <a:br>
              <a:rPr lang="en-GB" altLang="en-US" dirty="0" smtClean="0"/>
            </a:br>
            <a:r>
              <a:rPr lang="en-GB" altLang="en-US" dirty="0" smtClean="0"/>
              <a:t>Let’s reflect on the above! </a:t>
            </a:r>
            <a:br>
              <a:rPr lang="en-GB" altLang="en-US" dirty="0" smtClean="0"/>
            </a:br>
            <a:r>
              <a:rPr lang="en-GB" altLang="en-US" dirty="0" smtClean="0"/>
              <a:t/>
            </a:r>
            <a:br>
              <a:rPr lang="en-GB" altLang="en-US" dirty="0" smtClean="0"/>
            </a:br>
            <a:r>
              <a:rPr lang="en-GB" altLang="en-US" sz="1000" dirty="0">
                <a:hlinkClick r:id="rId2"/>
              </a:rPr>
              <a:t>https://www.youtube.com/watch?v=HfNTfX1d4JY&amp;index=5&amp;list=PL66250C3D9737F98D</a:t>
            </a:r>
            <a:r>
              <a:rPr lang="en-GB" altLang="en-US" dirty="0" smtClean="0"/>
              <a:t/>
            </a:r>
            <a:br>
              <a:rPr lang="en-GB" altLang="en-US" dirty="0" smtClean="0"/>
            </a:br>
            <a:endParaRPr lang="en-GB" altLang="en-US" dirty="0" smtClean="0"/>
          </a:p>
        </p:txBody>
      </p:sp>
      <p:pic>
        <p:nvPicPr>
          <p:cNvPr id="471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77450" y="192797"/>
            <a:ext cx="1847850" cy="30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5880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133350" y="125414"/>
            <a:ext cx="110871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Courage</a:t>
            </a:r>
            <a:r>
              <a:rPr lang="en-GB" altLang="en-US" dirty="0" smtClean="0"/>
              <a:t/>
            </a:r>
            <a:br>
              <a:rPr lang="en-GB" altLang="en-US" dirty="0" smtClean="0"/>
            </a:br>
            <a:r>
              <a:rPr lang="en-GB" altLang="en-US" dirty="0" smtClean="0"/>
              <a:t/>
            </a:r>
            <a:br>
              <a:rPr lang="en-GB" altLang="en-US" dirty="0" smtClean="0"/>
            </a:br>
            <a:r>
              <a:rPr lang="en-US" altLang="en-US" dirty="0" smtClean="0">
                <a:solidFill>
                  <a:schemeClr val="tx1"/>
                </a:solidFill>
              </a:rPr>
              <a:t>To have the </a:t>
            </a:r>
            <a:r>
              <a:rPr lang="en-US" altLang="en-US" dirty="0" smtClean="0">
                <a:solidFill>
                  <a:srgbClr val="FF0000"/>
                </a:solidFill>
              </a:rPr>
              <a:t>strength and confidence </a:t>
            </a:r>
            <a:r>
              <a:rPr lang="en-US" altLang="en-US" dirty="0" smtClean="0">
                <a:solidFill>
                  <a:schemeClr val="tx1"/>
                </a:solidFill>
              </a:rPr>
              <a:t>to accomplish difficult actions.</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We are able to overcome our natural fear, for example David was not afraid of Goliath, or Jesus was not afraid of his unjust accusers, or people who saved the lives of others while risking their own. </a:t>
            </a:r>
            <a:br>
              <a:rPr lang="en-US" altLang="en-US" dirty="0" smtClean="0">
                <a:solidFill>
                  <a:schemeClr val="tx1"/>
                </a:solidFill>
              </a:rPr>
            </a:br>
            <a:r>
              <a:rPr lang="en-US" altLang="en-US" dirty="0" smtClean="0">
                <a:solidFill>
                  <a:schemeClr val="tx1"/>
                </a:solidFill>
              </a:rPr>
              <a:t>We have no fear of what is to come when it comes to doing God’s will.</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GB" altLang="en-US" dirty="0" smtClean="0"/>
              <a:t/>
            </a:r>
            <a:br>
              <a:rPr lang="en-GB" altLang="en-US" dirty="0" smtClean="0"/>
            </a:br>
            <a:r>
              <a:rPr lang="en-GB" altLang="en-US" dirty="0" smtClean="0"/>
              <a:t/>
            </a:r>
            <a:br>
              <a:rPr lang="en-GB" altLang="en-US" dirty="0" smtClean="0"/>
            </a:br>
            <a:endParaRPr lang="en-GB" altLang="en-US" dirty="0" smtClean="0"/>
          </a:p>
        </p:txBody>
      </p:sp>
    </p:spTree>
    <p:extLst>
      <p:ext uri="{BB962C8B-B14F-4D97-AF65-F5344CB8AC3E}">
        <p14:creationId xmlns:p14="http://schemas.microsoft.com/office/powerpoint/2010/main" val="2486497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314325" y="620714"/>
            <a:ext cx="11039475"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Courage</a:t>
            </a:r>
            <a:r>
              <a:rPr lang="en-GB" altLang="en-US" dirty="0" smtClean="0"/>
              <a:t/>
            </a:r>
            <a:br>
              <a:rPr lang="en-GB" altLang="en-US" dirty="0" smtClean="0"/>
            </a:br>
            <a:r>
              <a:rPr lang="en-GB" altLang="en-US" dirty="0" smtClean="0"/>
              <a:t/>
            </a:r>
            <a:br>
              <a:rPr lang="en-GB" altLang="en-US" dirty="0" smtClean="0"/>
            </a:br>
            <a:r>
              <a:rPr lang="en-GB" altLang="en-US" dirty="0" smtClean="0"/>
              <a:t>Christians who were martyred recently by the IS terrorist organisation were all blessed with the gift of courage.</a:t>
            </a:r>
            <a:br>
              <a:rPr lang="en-GB" altLang="en-US" dirty="0" smtClean="0"/>
            </a:br>
            <a:r>
              <a:rPr lang="en-GB" altLang="en-US" dirty="0" smtClean="0"/>
              <a:t/>
            </a:r>
            <a:br>
              <a:rPr lang="en-GB" altLang="en-US" dirty="0" smtClean="0"/>
            </a:br>
            <a:r>
              <a:rPr lang="en-GB" altLang="en-US" dirty="0" smtClean="0"/>
              <a:t>Christians who do not</a:t>
            </a:r>
            <a:br>
              <a:rPr lang="en-GB" altLang="en-US" dirty="0" smtClean="0"/>
            </a:br>
            <a:r>
              <a:rPr lang="en-GB" altLang="en-US" dirty="0" smtClean="0"/>
              <a:t>give up their faith under</a:t>
            </a:r>
            <a:br>
              <a:rPr lang="en-GB" altLang="en-US" dirty="0" smtClean="0"/>
            </a:br>
            <a:r>
              <a:rPr lang="en-GB" altLang="en-US" dirty="0" smtClean="0"/>
              <a:t>persecution are all using</a:t>
            </a:r>
            <a:br>
              <a:rPr lang="en-GB" altLang="en-US" dirty="0" smtClean="0"/>
            </a:br>
            <a:r>
              <a:rPr lang="en-GB" altLang="en-US" dirty="0" smtClean="0"/>
              <a:t>the gift of courage.</a:t>
            </a:r>
            <a:br>
              <a:rPr lang="en-GB" altLang="en-US" dirty="0" smtClean="0"/>
            </a:br>
            <a:r>
              <a:rPr lang="en-GB" altLang="en-US" dirty="0" smtClean="0"/>
              <a:t/>
            </a:r>
            <a:br>
              <a:rPr lang="en-GB" altLang="en-US" dirty="0" smtClean="0"/>
            </a:br>
            <a:endParaRPr lang="en-GB" altLang="en-US" dirty="0" smtClean="0"/>
          </a:p>
        </p:txBody>
      </p:sp>
      <p:pic>
        <p:nvPicPr>
          <p:cNvPr id="4915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7439" y="3389313"/>
            <a:ext cx="3673475"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474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276225" y="620714"/>
            <a:ext cx="1152525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Fortitude</a:t>
            </a:r>
            <a:r>
              <a:rPr lang="en-GB" altLang="en-US" dirty="0" smtClean="0"/>
              <a:t/>
            </a:r>
            <a:br>
              <a:rPr lang="en-GB" altLang="en-US" dirty="0" smtClean="0"/>
            </a:br>
            <a:r>
              <a:rPr lang="en-GB" altLang="en-US" dirty="0" smtClean="0"/>
              <a:t/>
            </a:r>
            <a:br>
              <a:rPr lang="en-GB" altLang="en-US" dirty="0" smtClean="0"/>
            </a:br>
            <a:r>
              <a:rPr lang="en-GB" altLang="en-US" dirty="0" smtClean="0"/>
              <a:t>In what circumstances today do we need to pray for this gift?</a:t>
            </a:r>
            <a:br>
              <a:rPr lang="en-GB" altLang="en-US" dirty="0" smtClean="0"/>
            </a:br>
            <a:r>
              <a:rPr lang="en-GB" altLang="en-US" dirty="0" smtClean="0"/>
              <a:t/>
            </a:r>
            <a:br>
              <a:rPr lang="en-GB" altLang="en-US" dirty="0" smtClean="0"/>
            </a:br>
            <a:r>
              <a:rPr lang="en-GB" altLang="en-US" dirty="0" smtClean="0"/>
              <a:t>Read</a:t>
            </a:r>
            <a:br>
              <a:rPr lang="en-GB" altLang="en-US" dirty="0" smtClean="0"/>
            </a:br>
            <a:r>
              <a:rPr lang="en-GB" altLang="en-US" dirty="0" smtClean="0">
                <a:hlinkClick r:id="rId2"/>
              </a:rPr>
              <a:t>Hebrews 11:26-28</a:t>
            </a:r>
            <a:r>
              <a:rPr lang="en-GB" altLang="en-US" dirty="0" smtClean="0"/>
              <a:t/>
            </a:r>
            <a:br>
              <a:rPr lang="en-GB" altLang="en-US" dirty="0" smtClean="0"/>
            </a:br>
            <a:r>
              <a:rPr lang="en-GB" altLang="en-US" dirty="0" smtClean="0">
                <a:hlinkClick r:id="rId3"/>
              </a:rPr>
              <a:t>Matthew 24:13</a:t>
            </a:r>
            <a:r>
              <a:rPr lang="en-GB" altLang="en-US" dirty="0" smtClean="0"/>
              <a:t/>
            </a:r>
            <a:br>
              <a:rPr lang="en-GB" altLang="en-US" dirty="0" smtClean="0"/>
            </a:br>
            <a:r>
              <a:rPr lang="en-GB" altLang="en-US" dirty="0" smtClean="0"/>
              <a:t/>
            </a:r>
            <a:br>
              <a:rPr lang="en-GB" altLang="en-US" dirty="0" smtClean="0"/>
            </a:br>
            <a:r>
              <a:rPr lang="en-GB" altLang="en-US" dirty="0" smtClean="0">
                <a:hlinkClick r:id="rId4"/>
              </a:rPr>
              <a:t>Let us pray for the gift of Fortitude</a:t>
            </a:r>
            <a:r>
              <a:rPr lang="en-GB" altLang="en-US" dirty="0" smtClean="0"/>
              <a:t> (0:16)</a:t>
            </a:r>
            <a:br>
              <a:rPr lang="en-GB" altLang="en-US" dirty="0" smtClean="0"/>
            </a:br>
            <a:r>
              <a:rPr lang="en-GB" altLang="en-US" dirty="0" smtClean="0"/>
              <a:t/>
            </a:r>
            <a:br>
              <a:rPr lang="en-GB" altLang="en-US" dirty="0" smtClean="0"/>
            </a:br>
            <a:endParaRPr lang="en-GB" altLang="en-US" dirty="0" smtClean="0"/>
          </a:p>
        </p:txBody>
      </p:sp>
    </p:spTree>
    <p:extLst>
      <p:ext uri="{BB962C8B-B14F-4D97-AF65-F5344CB8AC3E}">
        <p14:creationId xmlns:p14="http://schemas.microsoft.com/office/powerpoint/2010/main" val="582988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57175" y="409575"/>
            <a:ext cx="8229600" cy="612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t>Piety (devotion)</a:t>
            </a:r>
            <a:br>
              <a:rPr lang="en-GB" altLang="en-US" dirty="0" smtClean="0"/>
            </a:br>
            <a:r>
              <a:rPr lang="en-GB" altLang="en-US" dirty="0" smtClean="0"/>
              <a:t/>
            </a:r>
            <a:br>
              <a:rPr lang="en-GB" altLang="en-US" dirty="0" smtClean="0"/>
            </a:br>
            <a:r>
              <a:rPr lang="en-US" altLang="en-US" sz="3600" dirty="0" smtClean="0">
                <a:solidFill>
                  <a:schemeClr val="tx1"/>
                </a:solidFill>
              </a:rPr>
              <a:t>To have familial </a:t>
            </a:r>
            <a:r>
              <a:rPr lang="en-US" altLang="en-US" sz="3600" dirty="0" smtClean="0">
                <a:solidFill>
                  <a:srgbClr val="FF0000"/>
                </a:solidFill>
              </a:rPr>
              <a:t>respect</a:t>
            </a:r>
            <a:r>
              <a:rPr lang="en-US" altLang="en-US" sz="3600" dirty="0" smtClean="0">
                <a:solidFill>
                  <a:schemeClr val="tx1"/>
                </a:solidFill>
              </a:rPr>
              <a:t> for God, other persons and holy things.</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GB" altLang="en-US" sz="3600" i="1" dirty="0" smtClean="0"/>
              <a:t>In our relationship with God</a:t>
            </a:r>
            <a:r>
              <a:rPr lang="en-GB" altLang="en-US" sz="3600" dirty="0" smtClean="0"/>
              <a:t/>
            </a:r>
            <a:br>
              <a:rPr lang="en-GB" altLang="en-US" sz="3600" dirty="0" smtClean="0"/>
            </a:br>
            <a:r>
              <a:rPr lang="en-GB" altLang="en-US" sz="3600" dirty="0" smtClean="0"/>
              <a:t>This gift</a:t>
            </a:r>
            <a:br>
              <a:rPr lang="en-GB" altLang="en-US" sz="3600" dirty="0" smtClean="0"/>
            </a:br>
            <a:r>
              <a:rPr lang="en-GB" altLang="en-US" sz="3600" dirty="0" smtClean="0"/>
              <a:t>- Gives us a taste for prayer</a:t>
            </a:r>
            <a:br>
              <a:rPr lang="en-GB" altLang="en-US" sz="3600" dirty="0" smtClean="0"/>
            </a:br>
            <a:r>
              <a:rPr lang="en-GB" altLang="en-US" sz="3600" dirty="0" smtClean="0"/>
              <a:t>- Makes us pray willingly and with enthusiasm</a:t>
            </a:r>
            <a:br>
              <a:rPr lang="en-GB" altLang="en-US" sz="3600" dirty="0" smtClean="0"/>
            </a:br>
            <a:r>
              <a:rPr lang="en-GB" altLang="en-US" sz="3600" dirty="0" smtClean="0"/>
              <a:t>- Makes a prayer come from the heart</a:t>
            </a:r>
            <a:br>
              <a:rPr lang="en-GB" altLang="en-US" sz="3600" dirty="0" smtClean="0"/>
            </a:br>
            <a:r>
              <a:rPr lang="en-GB" altLang="en-US" sz="3600" dirty="0" smtClean="0"/>
              <a:t>- Gives us the capacity to speak with God as a son or daughter, tenderly, to praise him and adore him</a:t>
            </a:r>
            <a:br>
              <a:rPr lang="en-GB" altLang="en-US" sz="3600" dirty="0" smtClean="0"/>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endParaRPr lang="en-GB" alt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2082007"/>
            <a:ext cx="46450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958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1847850" y="620714"/>
            <a:ext cx="82296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r>
              <a:rPr lang="en-GB" altLang="en-US" sz="3200" i="1" dirty="0" smtClean="0"/>
              <a:t>In our relationship with fellow human beings</a:t>
            </a:r>
            <a:r>
              <a:rPr lang="en-GB" altLang="en-US" sz="3200" dirty="0" smtClean="0"/>
              <a:t/>
            </a:r>
            <a:br>
              <a:rPr lang="en-GB" altLang="en-US" sz="3200" dirty="0" smtClean="0"/>
            </a:br>
            <a:r>
              <a:rPr lang="en-GB" altLang="en-US" sz="3200" dirty="0" smtClean="0"/>
              <a:t>This gift</a:t>
            </a:r>
            <a:br>
              <a:rPr lang="en-GB" altLang="en-US" sz="3200" dirty="0" smtClean="0"/>
            </a:br>
            <a:r>
              <a:rPr lang="en-GB" altLang="en-US" sz="3200" dirty="0" smtClean="0"/>
              <a:t>- Makes us sensitive and attentive to each other, and helps us to deal with each other lovingly and with understanding</a:t>
            </a:r>
            <a:br>
              <a:rPr lang="en-GB" altLang="en-US" sz="3200" dirty="0" smtClean="0"/>
            </a:br>
            <a:r>
              <a:rPr lang="en-GB" altLang="en-US" sz="3200" dirty="0" smtClean="0"/>
              <a:t>- Helps us to see everyone as God’s child</a:t>
            </a:r>
            <a:br>
              <a:rPr lang="en-GB" altLang="en-US" sz="3200" dirty="0" smtClean="0"/>
            </a:br>
            <a:r>
              <a:rPr lang="en-GB" altLang="en-US" sz="3200" dirty="0" smtClean="0"/>
              <a:t>- Removes the thorns, shields us from blows, and smooths the rough corners of our relationships</a:t>
            </a:r>
            <a:br>
              <a:rPr lang="en-GB" altLang="en-US" sz="3200" dirty="0" smtClean="0"/>
            </a:br>
            <a:r>
              <a:rPr lang="en-GB" altLang="en-US" sz="3200" dirty="0" smtClean="0"/>
              <a:t>- Permeates child-parent, spousal, work colleague relationships, friendships, parish community relationships</a:t>
            </a:r>
            <a:br>
              <a:rPr lang="en-GB" altLang="en-US" sz="3200" dirty="0" smtClean="0"/>
            </a:br>
            <a:endParaRPr lang="en-GB" altLang="en-US" sz="3200" dirty="0" smtClean="0"/>
          </a:p>
        </p:txBody>
      </p:sp>
    </p:spTree>
    <p:extLst>
      <p:ext uri="{BB962C8B-B14F-4D97-AF65-F5344CB8AC3E}">
        <p14:creationId xmlns:p14="http://schemas.microsoft.com/office/powerpoint/2010/main" val="896746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hlinkClick r:id="" action="ppaction://noaction" highlightClick="1"/>
          </p:cNvPr>
          <p:cNvSpPr>
            <a:spLocks noChangeArrowheads="1"/>
          </p:cNvSpPr>
          <p:nvPr/>
        </p:nvSpPr>
        <p:spPr bwMode="auto">
          <a:xfrm>
            <a:off x="1703388" y="188913"/>
            <a:ext cx="4392612" cy="576262"/>
          </a:xfrm>
          <a:prstGeom prst="actionButtonBlank">
            <a:avLst/>
          </a:prstGeom>
          <a:solidFill>
            <a:srgbClr val="FFE1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bg1"/>
                </a:solidFill>
                <a:latin typeface="Garamond" panose="02020404030301010803" pitchFamily="18" charset="0"/>
                <a:cs typeface="Arial" panose="020B0604020202020204" pitchFamily="34" charset="0"/>
              </a:defRPr>
            </a:lvl1pPr>
            <a:lvl2pPr marL="742950" indent="-285750" algn="ctr">
              <a:defRPr sz="2400" b="1">
                <a:solidFill>
                  <a:schemeClr val="bg1"/>
                </a:solidFill>
                <a:latin typeface="Garamond" panose="02020404030301010803" pitchFamily="18" charset="0"/>
                <a:cs typeface="Arial" panose="020B0604020202020204" pitchFamily="34" charset="0"/>
              </a:defRPr>
            </a:lvl2pPr>
            <a:lvl3pPr marL="1143000" indent="-228600" algn="ctr">
              <a:defRPr sz="2400" b="1">
                <a:solidFill>
                  <a:schemeClr val="bg1"/>
                </a:solidFill>
                <a:latin typeface="Garamond" panose="02020404030301010803" pitchFamily="18" charset="0"/>
                <a:cs typeface="Arial" panose="020B0604020202020204" pitchFamily="34" charset="0"/>
              </a:defRPr>
            </a:lvl3pPr>
            <a:lvl4pPr marL="1600200" indent="-228600" algn="ctr">
              <a:defRPr sz="2400" b="1">
                <a:solidFill>
                  <a:schemeClr val="bg1"/>
                </a:solidFill>
                <a:latin typeface="Garamond" panose="02020404030301010803" pitchFamily="18" charset="0"/>
                <a:cs typeface="Arial" panose="020B0604020202020204" pitchFamily="34" charset="0"/>
              </a:defRPr>
            </a:lvl4pPr>
            <a:lvl5pPr marL="2057400" indent="-228600" algn="ctr">
              <a:defRPr sz="2400" b="1">
                <a:solidFill>
                  <a:schemeClr val="bg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9pPr>
          </a:lstStyle>
          <a:p>
            <a:pPr algn="l" eaLnBrk="1" hangingPunct="1">
              <a:spcBef>
                <a:spcPct val="20000"/>
              </a:spcBef>
            </a:pPr>
            <a:r>
              <a:rPr lang="en-US" altLang="en-US" sz="1800">
                <a:solidFill>
                  <a:schemeClr val="tx1"/>
                </a:solidFill>
              </a:rPr>
              <a:t>The seven gifts of the Holy Spirit</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675" y="258764"/>
            <a:ext cx="1600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Group 42"/>
          <p:cNvGraphicFramePr>
            <a:graphicFrameLocks noGrp="1"/>
          </p:cNvGraphicFramePr>
          <p:nvPr/>
        </p:nvGraphicFramePr>
        <p:xfrm>
          <a:off x="1668463" y="827089"/>
          <a:ext cx="8807450" cy="5673724"/>
        </p:xfrm>
        <a:graphic>
          <a:graphicData uri="http://schemas.openxmlformats.org/drawingml/2006/table">
            <a:tbl>
              <a:tblPr/>
              <a:tblGrid>
                <a:gridCol w="3181350"/>
                <a:gridCol w="2438400"/>
                <a:gridCol w="3187700"/>
              </a:tblGrid>
              <a:tr h="82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dirty="0" smtClean="0">
                          <a:ln>
                            <a:noFill/>
                          </a:ln>
                          <a:solidFill>
                            <a:schemeClr val="tx1"/>
                          </a:solidFill>
                          <a:effectLst/>
                          <a:latin typeface="Garamond" pitchFamily="18" charset="0"/>
                          <a:cs typeface="Arial" charset="0"/>
                        </a:rPr>
                        <a:t>Gifts for seeing in personal union with God</a:t>
                      </a:r>
                      <a:r>
                        <a:rPr kumimoji="0" lang="en-US" sz="2400" b="0" i="0" u="none" strike="noStrike" cap="none" normalizeH="0" baseline="0" dirty="0" smtClean="0">
                          <a:ln>
                            <a:noFill/>
                          </a:ln>
                          <a:solidFill>
                            <a:schemeClr val="tx1"/>
                          </a:solidFill>
                          <a:effectLst/>
                          <a:latin typeface="Garamond" pitchFamily="18" charset="0"/>
                          <a:cs typeface="Arial" charset="0"/>
                        </a:rPr>
                        <a:t> </a:t>
                      </a:r>
                    </a:p>
                  </a:txBody>
                  <a:tcPr marL="90000" marR="90000" marT="46801" marB="46801"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Garamond" pitchFamily="18" charset="0"/>
                        <a:cs typeface="Arial" charset="0"/>
                      </a:endParaRPr>
                    </a:p>
                  </a:txBody>
                  <a:tcPr marL="90000" marR="90000" marT="46801" marB="46801"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dirty="0" smtClean="0">
                          <a:ln>
                            <a:noFill/>
                          </a:ln>
                          <a:solidFill>
                            <a:schemeClr val="tx1"/>
                          </a:solidFill>
                          <a:effectLst/>
                          <a:latin typeface="Garamond" pitchFamily="18" charset="0"/>
                          <a:cs typeface="Arial" charset="0"/>
                        </a:rPr>
                        <a:t>Gifts for acting</a:t>
                      </a:r>
                      <a:r>
                        <a:rPr kumimoji="0" lang="en-US" sz="2400" b="0" i="1" u="none" strike="noStrike" cap="none" normalizeH="0" baseline="0" dirty="0" smtClean="0">
                          <a:ln>
                            <a:noFill/>
                          </a:ln>
                          <a:solidFill>
                            <a:schemeClr val="tx1"/>
                          </a:solidFill>
                          <a:effectLst/>
                          <a:latin typeface="Garamond" pitchFamily="18" charset="0"/>
                          <a:cs typeface="Arial" charset="0"/>
                        </a:rPr>
                        <a:t> in personal union with God</a:t>
                      </a:r>
                    </a:p>
                  </a:txBody>
                  <a:tcPr marL="90000" marR="90000" marT="46801" marB="46801" anchor="ctr" horzOverflow="overflow">
                    <a:lnL>
                      <a:noFill/>
                    </a:lnL>
                    <a:lnR cap="flat">
                      <a:noFill/>
                    </a:lnR>
                    <a:lnT cap="flat">
                      <a:noFill/>
                    </a:lnT>
                    <a:lnB>
                      <a:noFill/>
                    </a:lnB>
                    <a:lnTlToBr>
                      <a:noFill/>
                    </a:lnTlToBr>
                    <a:lnBlToTr>
                      <a:noFill/>
                    </a:lnBlToTr>
                    <a:noFill/>
                  </a:tcPr>
                </a:tc>
              </a:tr>
              <a:tr h="15541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Wisdom</a:t>
                      </a:r>
                      <a:r>
                        <a:rPr kumimoji="0" lang="en-GB" sz="2800" b="0" i="0" u="none" strike="noStrike" cap="none" normalizeH="0" baseline="0" dirty="0" smtClean="0">
                          <a:ln>
                            <a:noFill/>
                          </a:ln>
                          <a:solidFill>
                            <a:schemeClr val="tx1"/>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Garamond" pitchFamily="18" charset="0"/>
                          <a:cs typeface="Arial" charset="0"/>
                        </a:rPr>
                        <a:t/>
                      </a:r>
                      <a:br>
                        <a:rPr kumimoji="0" lang="en-GB" sz="1800" b="0" i="0" u="none" strike="noStrike" cap="none" normalizeH="0" baseline="0" dirty="0" smtClean="0">
                          <a:ln>
                            <a:noFill/>
                          </a:ln>
                          <a:solidFill>
                            <a:schemeClr val="tx1"/>
                          </a:solidFill>
                          <a:effectLst/>
                          <a:latin typeface="Garamond" pitchFamily="18" charset="0"/>
                          <a:cs typeface="Arial" charset="0"/>
                        </a:rPr>
                      </a:br>
                      <a:r>
                        <a:rPr kumimoji="0" lang="en-GB" sz="1800" b="0" i="0" u="none" strike="noStrike" cap="none" normalizeH="0" baseline="0" dirty="0" smtClean="0">
                          <a:ln>
                            <a:noFill/>
                          </a:ln>
                          <a:solidFill>
                            <a:schemeClr val="tx1"/>
                          </a:solidFill>
                          <a:effectLst/>
                          <a:latin typeface="Garamond" pitchFamily="18" charset="0"/>
                          <a:cs typeface="Arial" charset="0"/>
                        </a:rPr>
                        <a:t/>
                      </a:r>
                      <a:br>
                        <a:rPr kumimoji="0" lang="en-GB" sz="1800" b="0" i="0" u="none" strike="noStrike" cap="none" normalizeH="0" baseline="0" dirty="0" smtClean="0">
                          <a:ln>
                            <a:noFill/>
                          </a:ln>
                          <a:solidFill>
                            <a:schemeClr val="tx1"/>
                          </a:solidFill>
                          <a:effectLst/>
                          <a:latin typeface="Garamond" pitchFamily="18" charset="0"/>
                          <a:cs typeface="Arial" charset="0"/>
                        </a:rPr>
                      </a:br>
                      <a:r>
                        <a:rPr kumimoji="0" lang="en-US" sz="1800" b="0" i="0" u="none" strike="noStrike" cap="none" normalizeH="0" baseline="0" dirty="0" smtClean="0">
                          <a:ln>
                            <a:noFill/>
                          </a:ln>
                          <a:solidFill>
                            <a:schemeClr val="tx1"/>
                          </a:solidFill>
                          <a:effectLst/>
                          <a:latin typeface="Garamond" pitchFamily="18" charset="0"/>
                          <a:cs typeface="Arial" charset="0"/>
                        </a:rPr>
                        <a:t> </a:t>
                      </a:r>
                    </a:p>
                  </a:txBody>
                  <a:tcPr marL="90000" marR="90000" marT="46801" marB="46801" anchor="ctr" horzOverflow="overflow">
                    <a:lnL cap="flat">
                      <a:noFill/>
                    </a:lnL>
                    <a:lnR>
                      <a:noFill/>
                    </a:lnR>
                    <a:lnT>
                      <a:noFill/>
                    </a:lnT>
                    <a:lnB>
                      <a:noFill/>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Garamond" pitchFamily="18" charset="0"/>
                          <a:cs typeface="Arial" charset="0"/>
                        </a:rPr>
                        <a:t>Counsel</a:t>
                      </a:r>
                      <a:r>
                        <a:rPr kumimoji="0" lang="en-US" sz="2400" b="0" i="0" u="none" strike="noStrike" cap="none" normalizeH="0" baseline="0" dirty="0" smtClean="0">
                          <a:ln>
                            <a:noFill/>
                          </a:ln>
                          <a:solidFill>
                            <a:schemeClr val="tx1"/>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endParaRPr kumimoji="0" lang="en-US" sz="1800" b="0" i="0" u="none" strike="noStrike" cap="none" normalizeH="0" baseline="0" dirty="0" smtClean="0">
                        <a:ln>
                          <a:noFill/>
                        </a:ln>
                        <a:solidFill>
                          <a:schemeClr val="tx1"/>
                        </a:solidFill>
                        <a:effectLst/>
                        <a:latin typeface="Garamond" pitchFamily="18" charset="0"/>
                        <a:cs typeface="Arial" charset="0"/>
                      </a:endParaRPr>
                    </a:p>
                  </a:txBody>
                  <a:tcPr marL="90000" marR="90000" marT="46801" marB="46801"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Fortitude (Courage)</a:t>
                      </a:r>
                      <a:r>
                        <a:rPr kumimoji="0" lang="en-US" sz="2800" b="0" i="0" u="none" strike="noStrike" cap="none" normalizeH="0" baseline="0" dirty="0" smtClean="0">
                          <a:ln>
                            <a:noFill/>
                          </a:ln>
                          <a:solidFill>
                            <a:schemeClr val="tx1"/>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endParaRPr kumimoji="0" lang="en-US" sz="1800" b="0" i="0" u="none" strike="noStrike" cap="none" normalizeH="0" baseline="0" dirty="0" smtClean="0">
                        <a:ln>
                          <a:noFill/>
                        </a:ln>
                        <a:solidFill>
                          <a:schemeClr val="tx1"/>
                        </a:solidFill>
                        <a:effectLst/>
                        <a:latin typeface="Garamond" pitchFamily="18" charset="0"/>
                        <a:cs typeface="Arial" charset="0"/>
                      </a:endParaRPr>
                    </a:p>
                  </a:txBody>
                  <a:tcPr marL="90000" marR="90000" marT="46801" marB="46801" anchor="ctr" horzOverflow="overflow">
                    <a:lnL>
                      <a:noFill/>
                    </a:lnL>
                    <a:lnR cap="flat">
                      <a:noFill/>
                    </a:lnR>
                    <a:lnT>
                      <a:noFill/>
                    </a:lnT>
                    <a:lnB>
                      <a:noFill/>
                    </a:lnB>
                    <a:lnTlToBr>
                      <a:noFill/>
                    </a:lnTlToBr>
                    <a:lnBlToTr>
                      <a:noFill/>
                    </a:lnBlToTr>
                    <a:noFill/>
                  </a:tcPr>
                </a:tc>
              </a:tr>
              <a:tr h="1512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Understanding</a:t>
                      </a:r>
                      <a:r>
                        <a:rPr kumimoji="0" lang="en-GB" sz="2800" b="0" i="0" u="none" strike="noStrike" cap="none" normalizeH="0" baseline="0" dirty="0" smtClean="0">
                          <a:ln>
                            <a:noFill/>
                          </a:ln>
                          <a:solidFill>
                            <a:srgbClr val="FF0000"/>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endParaRPr kumimoji="0" lang="en-US" sz="1800" b="0" i="0" u="none" strike="noStrike" cap="none" normalizeH="0" baseline="0" dirty="0" smtClean="0">
                        <a:ln>
                          <a:noFill/>
                        </a:ln>
                        <a:solidFill>
                          <a:schemeClr val="tx1"/>
                        </a:solidFill>
                        <a:effectLst/>
                        <a:latin typeface="Garamond" pitchFamily="18" charset="0"/>
                        <a:cs typeface="Arial" charset="0"/>
                      </a:endParaRPr>
                    </a:p>
                  </a:txBody>
                  <a:tcPr marL="90000" marR="90000" marT="46801" marB="46801" anchor="ctr" horzOverflow="overflow">
                    <a:lnL cap="flat">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Garamond" pitchFamily="18" charset="0"/>
                          <a:cs typeface="Arial" charset="0"/>
                        </a:rPr>
                        <a:t>Piety (Devotion)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endParaRPr kumimoji="0" lang="en-US" sz="1800" b="0" i="0" u="none" strike="noStrike" cap="none" normalizeH="0" baseline="0" dirty="0" smtClean="0">
                        <a:ln>
                          <a:noFill/>
                        </a:ln>
                        <a:solidFill>
                          <a:schemeClr val="tx1"/>
                        </a:solidFill>
                        <a:effectLst/>
                        <a:latin typeface="Garamond" pitchFamily="18" charset="0"/>
                        <a:cs typeface="Arial" charset="0"/>
                      </a:endParaRPr>
                    </a:p>
                  </a:txBody>
                  <a:tcPr marL="90000" marR="90000" marT="46801" marB="46801" anchor="ctr" horzOverflow="overflow">
                    <a:lnL>
                      <a:noFill/>
                    </a:lnL>
                    <a:lnR cap="flat">
                      <a:noFill/>
                    </a:lnR>
                    <a:lnT>
                      <a:noFill/>
                    </a:lnT>
                    <a:lnB>
                      <a:noFill/>
                    </a:lnB>
                    <a:lnTlToBr>
                      <a:noFill/>
                    </a:lnTlToBr>
                    <a:lnBlToTr>
                      <a:noFill/>
                    </a:lnBlToTr>
                    <a:noFill/>
                  </a:tcPr>
                </a:tc>
              </a:tr>
              <a:tr h="1781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Knowledge</a:t>
                      </a:r>
                      <a:r>
                        <a:rPr kumimoji="0" lang="en-GB" sz="2800" b="0" i="0" u="none" strike="noStrike" cap="none" normalizeH="0" baseline="0" dirty="0" smtClean="0">
                          <a:ln>
                            <a:noFill/>
                          </a:ln>
                          <a:solidFill>
                            <a:srgbClr val="FF0000"/>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r>
                        <a:rPr kumimoji="0" lang="en-US" sz="1800" b="0" i="0" u="none" strike="noStrike" cap="none" normalizeH="0" baseline="0" dirty="0" smtClean="0">
                          <a:ln>
                            <a:noFill/>
                          </a:ln>
                          <a:solidFill>
                            <a:schemeClr val="tx1"/>
                          </a:solidFill>
                          <a:effectLst/>
                          <a:latin typeface="Garamond" pitchFamily="18" charset="0"/>
                          <a:cs typeface="Arial" charset="0"/>
                        </a:rPr>
                        <a:t> </a:t>
                      </a:r>
                    </a:p>
                  </a:txBody>
                  <a:tcPr marL="90000" marR="90000" marT="46801" marB="46801" horzOverflow="overflow">
                    <a:lnL cap="flat">
                      <a:noFill/>
                    </a:lnL>
                    <a:lnR>
                      <a:noFill/>
                    </a:lnR>
                    <a:lnT>
                      <a:noFill/>
                    </a:lnT>
                    <a:lnB cap="flat">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Fear of the Lord (Awe)</a:t>
                      </a:r>
                      <a:r>
                        <a:rPr kumimoji="0" lang="en-GB" sz="2400" b="0" i="0" u="none" strike="noStrike" cap="none" normalizeH="0" baseline="0" dirty="0" smtClean="0">
                          <a:ln>
                            <a:noFill/>
                          </a:ln>
                          <a:solidFill>
                            <a:srgbClr val="FF0000"/>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
                      </a:r>
                      <a:br>
                        <a:rPr kumimoji="0" lang="en-US" sz="1800" b="0" i="0" u="none" strike="noStrike" cap="none" normalizeH="0" baseline="0" dirty="0" smtClean="0">
                          <a:ln>
                            <a:noFill/>
                          </a:ln>
                          <a:solidFill>
                            <a:schemeClr val="tx1"/>
                          </a:solidFill>
                          <a:effectLst/>
                          <a:latin typeface="Garamond" pitchFamily="18" charset="0"/>
                          <a:cs typeface="Arial" charset="0"/>
                        </a:rPr>
                      </a:br>
                      <a:r>
                        <a:rPr kumimoji="0" lang="en-US" sz="1800" b="0" i="0" u="none" strike="noStrike" cap="none" normalizeH="0" baseline="0" dirty="0" smtClean="0">
                          <a:ln>
                            <a:noFill/>
                          </a:ln>
                          <a:solidFill>
                            <a:schemeClr val="tx1"/>
                          </a:solidFill>
                          <a:effectLst/>
                          <a:latin typeface="Garamond" pitchFamily="18" charset="0"/>
                          <a:cs typeface="Arial" charset="0"/>
                        </a:rPr>
                        <a:t> </a:t>
                      </a:r>
                    </a:p>
                  </a:txBody>
                  <a:tcPr marL="90000" marR="90000" marT="46801" marB="46801" horzOverflow="overflow">
                    <a:lnL>
                      <a:noFill/>
                    </a:lnL>
                    <a:lnR cap="flat">
                      <a:noFill/>
                    </a:lnR>
                    <a:lnT>
                      <a:noFill/>
                    </a:lnT>
                    <a:lnB cap="flat">
                      <a:noFill/>
                    </a:lnB>
                    <a:lnTlToBr>
                      <a:noFill/>
                    </a:lnTlToBr>
                    <a:lnBlToTr>
                      <a:noFill/>
                    </a:lnBlToTr>
                    <a:noFill/>
                  </a:tcPr>
                </a:tc>
              </a:tr>
            </a:tbl>
          </a:graphicData>
        </a:graphic>
      </p:graphicFrame>
      <p:pic>
        <p:nvPicPr>
          <p:cNvPr id="34831" name="Picture 31" descr="1159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9" y="2058989"/>
            <a:ext cx="237013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Title 5"/>
          <p:cNvSpPr>
            <a:spLocks noGrp="1"/>
          </p:cNvSpPr>
          <p:nvPr>
            <p:ph type="title"/>
          </p:nvPr>
        </p:nvSpPr>
        <p:spPr bwMode="auto">
          <a:xfrm>
            <a:off x="1981200" y="-1143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mtClean="0"/>
              <a:t>The seven gifts of the Holy Spirit (2)</a:t>
            </a:r>
          </a:p>
        </p:txBody>
      </p:sp>
    </p:spTree>
    <p:extLst>
      <p:ext uri="{BB962C8B-B14F-4D97-AF65-F5344CB8AC3E}">
        <p14:creationId xmlns:p14="http://schemas.microsoft.com/office/powerpoint/2010/main" val="175875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723900" y="173039"/>
            <a:ext cx="9639300" cy="63039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r>
              <a:rPr lang="en-GB" altLang="en-US" sz="4000" dirty="0" smtClean="0"/>
              <a:t>Piety</a:t>
            </a:r>
            <a:br>
              <a:rPr lang="en-GB" altLang="en-US" sz="4000" dirty="0" smtClean="0"/>
            </a:br>
            <a:r>
              <a:rPr lang="en-GB" altLang="en-US" sz="3200" dirty="0" smtClean="0"/>
              <a:t/>
            </a:r>
            <a:br>
              <a:rPr lang="en-GB" altLang="en-US" sz="3200" dirty="0" smtClean="0"/>
            </a:br>
            <a:r>
              <a:rPr lang="en-GB" altLang="en-US" sz="3200" dirty="0" smtClean="0"/>
              <a:t>What does the 1</a:t>
            </a:r>
            <a:r>
              <a:rPr lang="en-GB" altLang="en-US" sz="3200" baseline="30000" dirty="0" smtClean="0"/>
              <a:t>st</a:t>
            </a:r>
            <a:r>
              <a:rPr lang="en-GB" altLang="en-US" sz="3200" dirty="0" smtClean="0"/>
              <a:t> Commandment say?</a:t>
            </a:r>
            <a:br>
              <a:rPr lang="en-GB" altLang="en-US" sz="3200" dirty="0" smtClean="0"/>
            </a:br>
            <a:r>
              <a:rPr lang="en-GB" altLang="en-US" sz="3200" dirty="0" smtClean="0"/>
              <a:t>Psalm 150: 1-6: ‘Praise the Lord! Praise God in his sanctuary; praise him in his mighty heavens! Praise him for his mighty deeds; praise him according to his excellent greatness! Praise him with trumpet sound; praise him with lute and harp! Praise him with tambourine and dance; praise him with strings and pipe! Praise him with sounding cymbals; praise him with loud clashing cymbals! ..’</a:t>
            </a:r>
            <a:br>
              <a:rPr lang="en-GB" altLang="en-US" sz="3200" dirty="0" smtClean="0"/>
            </a:br>
            <a:r>
              <a:rPr lang="en-GB" altLang="en-US" sz="3200" dirty="0" smtClean="0">
                <a:hlinkClick r:id="rId2"/>
              </a:rPr>
              <a:t>Matthew 6: 1-8</a:t>
            </a:r>
            <a:br>
              <a:rPr lang="en-GB" altLang="en-US" sz="3200" dirty="0" smtClean="0">
                <a:hlinkClick r:id="rId2"/>
              </a:rPr>
            </a:br>
            <a:r>
              <a:rPr lang="en-GB" altLang="en-US" sz="3200" dirty="0">
                <a:hlinkClick r:id="rId2"/>
              </a:rPr>
              <a:t>https://www.youtube.com/watch?v=oQvsX5wcATU&amp;index=3&amp;list=PL66250C3D9737F98D  (0:59)</a:t>
            </a:r>
            <a:r>
              <a:rPr lang="en-GB" altLang="en-US" sz="3200" dirty="0" smtClean="0">
                <a:hlinkClick r:id="rId2"/>
              </a:rPr>
              <a:t/>
            </a:r>
            <a:br>
              <a:rPr lang="en-GB" altLang="en-US" sz="3200" dirty="0" smtClean="0">
                <a:hlinkClick r:id="rId2"/>
              </a:rPr>
            </a:br>
            <a:r>
              <a:rPr lang="en-GB" altLang="en-US" sz="3200" dirty="0" smtClean="0">
                <a:hlinkClick r:id="rId2"/>
              </a:rPr>
              <a:t> </a:t>
            </a:r>
            <a:endParaRPr lang="en-GB" altLang="en-US" sz="3200" dirty="0" smtClean="0"/>
          </a:p>
        </p:txBody>
      </p:sp>
    </p:spTree>
    <p:extLst>
      <p:ext uri="{BB962C8B-B14F-4D97-AF65-F5344CB8AC3E}">
        <p14:creationId xmlns:p14="http://schemas.microsoft.com/office/powerpoint/2010/main" val="3913045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1819274" y="5438775"/>
            <a:ext cx="7858125" cy="134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dirty="0" smtClean="0"/>
              <a:t>Guess </a:t>
            </a:r>
            <a:r>
              <a:rPr lang="en-GB" altLang="en-US" dirty="0" smtClean="0"/>
              <a:t>what is the next gift! I give you a clue!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48" y="114302"/>
            <a:ext cx="6835775" cy="511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943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238125" y="84137"/>
            <a:ext cx="82296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Fear of the Lord (Awe and Wonder)</a:t>
            </a:r>
            <a:r>
              <a:rPr lang="en-GB" altLang="en-US" dirty="0" smtClean="0"/>
              <a:t/>
            </a:r>
            <a:br>
              <a:rPr lang="en-GB" altLang="en-US" dirty="0" smtClean="0"/>
            </a:br>
            <a:r>
              <a:rPr lang="en-GB" altLang="en-US" dirty="0" smtClean="0"/>
              <a:t/>
            </a:r>
            <a:br>
              <a:rPr lang="en-GB" altLang="en-US" dirty="0" smtClean="0"/>
            </a:br>
            <a:r>
              <a:rPr lang="en-US" altLang="en-US" sz="3600" dirty="0" smtClean="0">
                <a:solidFill>
                  <a:schemeClr val="tx1"/>
                </a:solidFill>
              </a:rPr>
              <a:t>To have a </a:t>
            </a:r>
            <a:r>
              <a:rPr lang="en-US" altLang="en-US" sz="3600" dirty="0" smtClean="0">
                <a:solidFill>
                  <a:srgbClr val="FF0000"/>
                </a:solidFill>
              </a:rPr>
              <a:t>holy fear of offending </a:t>
            </a:r>
            <a:r>
              <a:rPr lang="en-US" altLang="en-US" sz="3600" dirty="0" smtClean="0">
                <a:solidFill>
                  <a:schemeClr val="tx1"/>
                </a:solidFill>
              </a:rPr>
              <a:t>God, because of His love for us and our love of Him.</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GB" altLang="en-US" sz="3600" dirty="0" smtClean="0"/>
              <a:t>Therefore this gift is</a:t>
            </a:r>
            <a:br>
              <a:rPr lang="en-GB" altLang="en-US" sz="3600" dirty="0" smtClean="0"/>
            </a:br>
            <a:r>
              <a:rPr lang="en-GB" altLang="en-US" sz="3600" dirty="0" smtClean="0"/>
              <a:t>- An attitude of great reverence and love out of knowing God’s love for us</a:t>
            </a:r>
            <a:br>
              <a:rPr lang="en-GB" altLang="en-US" sz="3600" dirty="0" smtClean="0"/>
            </a:br>
            <a:r>
              <a:rPr lang="en-GB" altLang="en-US" sz="3600" dirty="0" smtClean="0"/>
              <a:t>- A knowledge that God is a mystery who attracts and fascinates by love</a:t>
            </a:r>
            <a:br>
              <a:rPr lang="en-GB" altLang="en-US" sz="3600" dirty="0" smtClean="0"/>
            </a:br>
            <a:r>
              <a:rPr lang="en-GB" altLang="en-US" sz="3600" dirty="0" smtClean="0"/>
              <a:t>- A knowledge that God is a tremendous mystery who cannot be trivialised</a:t>
            </a:r>
            <a:br>
              <a:rPr lang="en-GB" altLang="en-US" sz="3600" dirty="0" smtClean="0"/>
            </a:br>
            <a:r>
              <a:rPr lang="en-US" altLang="en-US" sz="3600" dirty="0" smtClean="0">
                <a:solidFill>
                  <a:schemeClr val="tx1"/>
                </a:solidFill>
              </a:rPr>
              <a:t/>
            </a:r>
            <a:br>
              <a:rPr lang="en-US" altLang="en-US" sz="3600" dirty="0" smtClean="0">
                <a:solidFill>
                  <a:schemeClr val="tx1"/>
                </a:solidFill>
              </a:rPr>
            </a:br>
            <a:endParaRPr lang="en-GB" altLang="en-US" sz="36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7725" y="169862"/>
            <a:ext cx="3627179"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509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p:cNvSpPr>
            <a:spLocks noGrp="1"/>
          </p:cNvSpPr>
          <p:nvPr>
            <p:ph type="title"/>
          </p:nvPr>
        </p:nvSpPr>
        <p:spPr bwMode="auto">
          <a:xfrm>
            <a:off x="1847850" y="620714"/>
            <a:ext cx="82296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smtClean="0">
                <a:solidFill>
                  <a:srgbClr val="FFC000"/>
                </a:solidFill>
              </a:rPr>
              <a:t>Fear of the Lord (Awe and Wonder)</a:t>
            </a:r>
            <a:br>
              <a:rPr lang="en-GB" altLang="en-US" smtClean="0">
                <a:solidFill>
                  <a:srgbClr val="FFC000"/>
                </a:solidFill>
              </a:rPr>
            </a:br>
            <a:r>
              <a:rPr lang="en-GB" altLang="en-US" smtClean="0">
                <a:solidFill>
                  <a:srgbClr val="FFC000"/>
                </a:solidFill>
              </a:rPr>
              <a:t/>
            </a:r>
            <a:br>
              <a:rPr lang="en-GB" altLang="en-US" smtClean="0">
                <a:solidFill>
                  <a:srgbClr val="FFC000"/>
                </a:solidFill>
              </a:rPr>
            </a:br>
            <a:r>
              <a:rPr lang="en-GB" altLang="en-US" smtClean="0">
                <a:solidFill>
                  <a:srgbClr val="FFC000"/>
                </a:solidFill>
              </a:rPr>
              <a:t>- A combination of attitudes that enables us to overcome the banality, the superficiality, the haste with which, for example, we pray, enter into church or live as a Christian.</a:t>
            </a:r>
            <a:br>
              <a:rPr lang="en-GB" altLang="en-US" smtClean="0">
                <a:solidFill>
                  <a:srgbClr val="FFC000"/>
                </a:solidFill>
              </a:rPr>
            </a:br>
            <a:r>
              <a:rPr lang="en-GB" altLang="en-US" smtClean="0">
                <a:solidFill>
                  <a:srgbClr val="FFC000"/>
                </a:solidFill>
              </a:rPr>
              <a:t/>
            </a:r>
            <a:br>
              <a:rPr lang="en-GB" altLang="en-US" smtClean="0">
                <a:solidFill>
                  <a:srgbClr val="FFC000"/>
                </a:solidFill>
              </a:rPr>
            </a:br>
            <a:r>
              <a:rPr lang="en-GB" altLang="en-US" i="1" smtClean="0">
                <a:solidFill>
                  <a:srgbClr val="FFC000"/>
                </a:solidFill>
              </a:rPr>
              <a:t>Any thoughts about this?</a:t>
            </a:r>
            <a:br>
              <a:rPr lang="en-GB" altLang="en-US" i="1" smtClean="0">
                <a:solidFill>
                  <a:srgbClr val="FFC000"/>
                </a:solidFill>
              </a:rPr>
            </a:br>
            <a:r>
              <a:rPr lang="en-GB" altLang="en-US" i="1" smtClean="0">
                <a:solidFill>
                  <a:srgbClr val="FFC000"/>
                </a:solidFill>
              </a:rPr>
              <a:t/>
            </a:r>
            <a:br>
              <a:rPr lang="en-GB" altLang="en-US" i="1" smtClean="0">
                <a:solidFill>
                  <a:srgbClr val="FFC000"/>
                </a:solidFill>
              </a:rPr>
            </a:br>
            <a:r>
              <a:rPr lang="en-GB" altLang="en-US" smtClean="0">
                <a:solidFill>
                  <a:srgbClr val="FFC000"/>
                </a:solidFill>
              </a:rPr>
              <a:t>Let’s read Psalm 92</a:t>
            </a:r>
            <a:br>
              <a:rPr lang="en-GB" altLang="en-US" smtClean="0">
                <a:solidFill>
                  <a:srgbClr val="FFC000"/>
                </a:solidFill>
              </a:rPr>
            </a:br>
            <a:r>
              <a:rPr lang="en-GB" altLang="en-US" i="1" smtClean="0">
                <a:solidFill>
                  <a:schemeClr val="bg1"/>
                </a:solidFill>
              </a:rPr>
              <a:t/>
            </a:r>
            <a:br>
              <a:rPr lang="en-GB" altLang="en-US" i="1" smtClean="0">
                <a:solidFill>
                  <a:schemeClr val="bg1"/>
                </a:solidFill>
              </a:rPr>
            </a:br>
            <a:endParaRPr lang="en-GB" altLang="en-US" i="1" smtClean="0">
              <a:solidFill>
                <a:schemeClr val="bg1"/>
              </a:solidFill>
            </a:endParaRPr>
          </a:p>
        </p:txBody>
      </p:sp>
    </p:spTree>
    <p:extLst>
      <p:ext uri="{BB962C8B-B14F-4D97-AF65-F5344CB8AC3E}">
        <p14:creationId xmlns:p14="http://schemas.microsoft.com/office/powerpoint/2010/main" val="3441218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48468" y="123827"/>
            <a:ext cx="3410181"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00026"/>
            <a:ext cx="33020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itle 1"/>
          <p:cNvSpPr>
            <a:spLocks noGrp="1"/>
          </p:cNvSpPr>
          <p:nvPr>
            <p:ph type="title"/>
          </p:nvPr>
        </p:nvSpPr>
        <p:spPr bwMode="auto">
          <a:xfrm>
            <a:off x="266700" y="0"/>
            <a:ext cx="11925300" cy="57102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Counsel</a:t>
            </a:r>
            <a:r>
              <a:rPr lang="en-GB" altLang="en-US" dirty="0" smtClean="0"/>
              <a:t/>
            </a:r>
            <a:br>
              <a:rPr lang="en-GB" altLang="en-US" dirty="0" smtClean="0"/>
            </a:br>
            <a:r>
              <a:rPr lang="en-GB" altLang="en-US" dirty="0" smtClean="0"/>
              <a:t/>
            </a:r>
            <a:br>
              <a:rPr lang="en-GB" altLang="en-US" dirty="0" smtClean="0"/>
            </a:br>
            <a:r>
              <a:rPr lang="en-US" altLang="en-US" dirty="0" smtClean="0">
                <a:solidFill>
                  <a:schemeClr val="tx1"/>
                </a:solidFill>
              </a:rPr>
              <a:t>To </a:t>
            </a:r>
            <a:r>
              <a:rPr lang="en-US" altLang="en-US" dirty="0" smtClean="0">
                <a:solidFill>
                  <a:srgbClr val="FF0000"/>
                </a:solidFill>
              </a:rPr>
              <a:t>perceive</a:t>
            </a:r>
            <a:r>
              <a:rPr lang="en-US" altLang="en-US" dirty="0" smtClean="0">
                <a:solidFill>
                  <a:schemeClr val="tx1"/>
                </a:solidFill>
              </a:rPr>
              <a:t> </a:t>
            </a:r>
            <a:r>
              <a:rPr lang="en-US" altLang="en-US" dirty="0" smtClean="0">
                <a:solidFill>
                  <a:srgbClr val="FF0000"/>
                </a:solidFill>
              </a:rPr>
              <a:t>the actions we must do</a:t>
            </a:r>
            <a:r>
              <a:rPr lang="en-US" altLang="en-US" dirty="0" smtClean="0">
                <a:solidFill>
                  <a:schemeClr val="tx1"/>
                </a:solidFill>
              </a:rPr>
              <a:t> in particular situations.</a:t>
            </a:r>
            <a:br>
              <a:rPr lang="en-US" altLang="en-US" dirty="0" smtClean="0">
                <a:solidFill>
                  <a:schemeClr val="tx1"/>
                </a:solidFill>
              </a:rPr>
            </a:br>
            <a:r>
              <a:rPr lang="en-GB" altLang="en-US" dirty="0" smtClean="0"/>
              <a:t>This gift is extremely important as life can be very confusing, and therefore we can hesitate with </a:t>
            </a:r>
            <a:r>
              <a:rPr lang="en-GB" altLang="en-US" dirty="0" smtClean="0">
                <a:solidFill>
                  <a:srgbClr val="FF0000"/>
                </a:solidFill>
              </a:rPr>
              <a:t>decision making </a:t>
            </a:r>
            <a:r>
              <a:rPr lang="en-GB" altLang="en-US" dirty="0" smtClean="0"/>
              <a:t>and make the decisions that are not in accord with God’s plan. The gift of counsel helps us to make the right judgments and decisions promptly and with courage, in accord with God’s plan and our faith, and it cannot be explained without His intervention (supernatural). </a:t>
            </a:r>
            <a:br>
              <a:rPr lang="en-GB" altLang="en-US" dirty="0" smtClean="0"/>
            </a:br>
            <a:endParaRPr lang="en-GB" altLang="en-US" dirty="0" smtClean="0"/>
          </a:p>
        </p:txBody>
      </p:sp>
    </p:spTree>
    <p:extLst>
      <p:ext uri="{BB962C8B-B14F-4D97-AF65-F5344CB8AC3E}">
        <p14:creationId xmlns:p14="http://schemas.microsoft.com/office/powerpoint/2010/main" val="1158505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66675" y="96839"/>
            <a:ext cx="117729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Counsel</a:t>
            </a:r>
            <a:r>
              <a:rPr lang="en-GB" altLang="en-US" dirty="0" smtClean="0"/>
              <a:t/>
            </a:r>
            <a:br>
              <a:rPr lang="en-GB" altLang="en-US" dirty="0" smtClean="0"/>
            </a:br>
            <a:r>
              <a:rPr lang="en-GB" altLang="en-US" dirty="0" smtClean="0"/>
              <a:t>- it is the perfection of the virtue of prudence</a:t>
            </a:r>
            <a:br>
              <a:rPr lang="en-GB" altLang="en-US" dirty="0" smtClean="0"/>
            </a:br>
            <a:r>
              <a:rPr lang="en-GB" altLang="en-US" dirty="0" smtClean="0"/>
              <a:t>- When one puts off decisions for a prolonged time, because one does not know what to do and prefers not to think about it, or hopes that someone else sometime will tell what to do, shows that the gift of counsel is lacking.</a:t>
            </a:r>
            <a:br>
              <a:rPr lang="en-GB" altLang="en-US" dirty="0" smtClean="0"/>
            </a:br>
            <a:r>
              <a:rPr lang="en-GB" altLang="en-US" dirty="0" smtClean="0"/>
              <a:t>- This gift comes with a sense of</a:t>
            </a:r>
            <a:br>
              <a:rPr lang="en-GB" altLang="en-US" dirty="0" smtClean="0"/>
            </a:br>
            <a:r>
              <a:rPr lang="en-GB" altLang="en-US" dirty="0" smtClean="0"/>
              <a:t>Joy, or energy, and enthusiasm or a courageous way of making judgements and decision.</a:t>
            </a:r>
            <a:br>
              <a:rPr lang="en-GB" altLang="en-US" dirty="0" smtClean="0"/>
            </a:br>
            <a:r>
              <a:rPr lang="en-GB" altLang="en-US" dirty="0" smtClean="0"/>
              <a:t>The beauty of this gift is that it forms personalities which are strong, tranquil and sure of themselves.</a:t>
            </a:r>
            <a:br>
              <a:rPr lang="en-GB" altLang="en-US" dirty="0" smtClean="0"/>
            </a:br>
            <a:r>
              <a:rPr lang="en-GB" altLang="en-US" dirty="0" smtClean="0"/>
              <a:t/>
            </a:r>
            <a:br>
              <a:rPr lang="en-GB" altLang="en-US" dirty="0" smtClean="0"/>
            </a:br>
            <a:r>
              <a:rPr lang="en-GB" altLang="en-US" dirty="0" smtClean="0"/>
              <a:t/>
            </a:r>
            <a:br>
              <a:rPr lang="en-GB" altLang="en-US" dirty="0" smtClean="0"/>
            </a:br>
            <a:r>
              <a:rPr lang="en-GB" altLang="en-US" dirty="0" smtClean="0"/>
              <a:t/>
            </a:r>
            <a:br>
              <a:rPr lang="en-GB" altLang="en-US" dirty="0" smtClean="0"/>
            </a:br>
            <a:endParaRPr lang="en-GB" altLang="en-US" dirty="0" smtClean="0"/>
          </a:p>
        </p:txBody>
      </p:sp>
    </p:spTree>
    <p:extLst>
      <p:ext uri="{BB962C8B-B14F-4D97-AF65-F5344CB8AC3E}">
        <p14:creationId xmlns:p14="http://schemas.microsoft.com/office/powerpoint/2010/main" val="513809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152400" y="277814"/>
            <a:ext cx="1194435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Counsel</a:t>
            </a:r>
            <a:r>
              <a:rPr lang="en-GB" altLang="en-US" dirty="0" smtClean="0"/>
              <a:t/>
            </a:r>
            <a:br>
              <a:rPr lang="en-GB" altLang="en-US" dirty="0" smtClean="0"/>
            </a:br>
            <a:r>
              <a:rPr lang="en-GB" altLang="en-US" dirty="0" smtClean="0"/>
              <a:t/>
            </a:r>
            <a:br>
              <a:rPr lang="en-GB" altLang="en-US" dirty="0" smtClean="0"/>
            </a:br>
            <a:r>
              <a:rPr lang="en-GB" altLang="en-US" dirty="0" smtClean="0"/>
              <a:t>- Counsel builds on both </a:t>
            </a:r>
            <a:r>
              <a:rPr lang="en-GB" altLang="en-US" u="sng" dirty="0" smtClean="0"/>
              <a:t>wisdom</a:t>
            </a:r>
            <a:r>
              <a:rPr lang="en-GB" altLang="en-US" dirty="0" smtClean="0"/>
              <a:t>, which allows us to judge the things of the world in light of our final end, and </a:t>
            </a:r>
            <a:r>
              <a:rPr lang="en-GB" altLang="en-US" u="sng" dirty="0" smtClean="0"/>
              <a:t>understanding</a:t>
            </a:r>
            <a:r>
              <a:rPr lang="en-GB" altLang="en-US" dirty="0" smtClean="0"/>
              <a:t>, which helps us to penetrate to the very core of the mysteries of our faith.</a:t>
            </a:r>
            <a:br>
              <a:rPr lang="en-GB" altLang="en-US" dirty="0" smtClean="0"/>
            </a:br>
            <a:r>
              <a:rPr lang="en-GB" altLang="en-US" dirty="0" smtClean="0"/>
              <a:t>"the Holy Spirit speaks, as it were with the gift of counsel, to the heart and in an instant enlightens a person what to do," writes Father Hardon. It is the gift that allows us as Christians to be assured that we will act correctly in times of trouble and trial. </a:t>
            </a:r>
            <a:br>
              <a:rPr lang="en-GB" altLang="en-US" dirty="0" smtClean="0"/>
            </a:br>
            <a:endParaRPr lang="en-GB" altLang="en-US" dirty="0" smtClean="0"/>
          </a:p>
        </p:txBody>
      </p:sp>
    </p:spTree>
    <p:extLst>
      <p:ext uri="{BB962C8B-B14F-4D97-AF65-F5344CB8AC3E}">
        <p14:creationId xmlns:p14="http://schemas.microsoft.com/office/powerpoint/2010/main" val="2856108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190499" y="620714"/>
            <a:ext cx="11477625"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t>Bible</a:t>
            </a:r>
            <a:br>
              <a:rPr lang="en-GB" altLang="en-US" dirty="0" smtClean="0"/>
            </a:br>
            <a:r>
              <a:rPr lang="en-GB" altLang="en-US" dirty="0" smtClean="0"/>
              <a:t>- King David used the gift of counsel very effectively, so much so that the Kingdom of Judah and Israel was the strongest and most prosperous in his times, therefore he became the greatest King of the history of Israel</a:t>
            </a:r>
            <a:br>
              <a:rPr lang="en-GB" altLang="en-US" dirty="0" smtClean="0"/>
            </a:br>
            <a:r>
              <a:rPr lang="en-GB" altLang="en-US" dirty="0" smtClean="0"/>
              <a:t>- </a:t>
            </a:r>
            <a:r>
              <a:rPr lang="en-GB" altLang="en-US" b="1" dirty="0" smtClean="0"/>
              <a:t>Isaiah 11:2</a:t>
            </a:r>
            <a:r>
              <a:rPr lang="en-GB" altLang="en-US" dirty="0" smtClean="0"/>
              <a:t> ’And the spirit of the Lord shall rest upon him: the spirit of wisdom, and of understanding, the spirit of counsel, and of fortitude, the spirit of knowledge, and of godliness.’ (Douay-Rheims Bible)</a:t>
            </a:r>
            <a:br>
              <a:rPr lang="en-GB" altLang="en-US" dirty="0" smtClean="0"/>
            </a:br>
            <a:r>
              <a:rPr lang="en-GB" altLang="en-US" sz="1000" dirty="0">
                <a:hlinkClick r:id="rId2"/>
              </a:rPr>
              <a:t>https://www.youtube.com/watch?v=Dc74_-4krcs&amp;list=PL66250C3D9737F98D&amp;index=7</a:t>
            </a:r>
            <a:r>
              <a:rPr lang="en-GB" altLang="en-US" sz="1000" dirty="0"/>
              <a:t> (1:04)</a:t>
            </a:r>
            <a:r>
              <a:rPr lang="en-GB" altLang="en-US" dirty="0" smtClean="0"/>
              <a:t/>
            </a:r>
            <a:br>
              <a:rPr lang="en-GB" altLang="en-US" dirty="0" smtClean="0"/>
            </a:br>
            <a:r>
              <a:rPr lang="en-GB" altLang="en-US" dirty="0" smtClean="0"/>
              <a:t/>
            </a:r>
            <a:br>
              <a:rPr lang="en-GB" altLang="en-US" dirty="0" smtClean="0"/>
            </a:br>
            <a:endParaRPr lang="en-GB" altLang="en-US" dirty="0" smtClean="0"/>
          </a:p>
        </p:txBody>
      </p:sp>
    </p:spTree>
    <p:extLst>
      <p:ext uri="{BB962C8B-B14F-4D97-AF65-F5344CB8AC3E}">
        <p14:creationId xmlns:p14="http://schemas.microsoft.com/office/powerpoint/2010/main" val="152830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1895475" y="411164"/>
            <a:ext cx="82296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r>
              <a:rPr lang="en-GB" altLang="en-US" dirty="0" smtClean="0"/>
              <a:t/>
            </a:r>
            <a:br>
              <a:rPr lang="en-GB" altLang="en-US" dirty="0" smtClean="0"/>
            </a:br>
            <a:r>
              <a:rPr lang="en-GB" altLang="en-US" dirty="0" smtClean="0"/>
              <a:t>Let us pray </a:t>
            </a:r>
            <a:r>
              <a:rPr lang="en-GB" altLang="en-US" dirty="0" smtClean="0">
                <a:solidFill>
                  <a:srgbClr val="0070C0"/>
                </a:solidFill>
                <a:hlinkClick r:id="rId2"/>
              </a:rPr>
              <a:t>Psalm 150</a:t>
            </a:r>
            <a:endParaRPr lang="en-GB" altLang="en-US" dirty="0" smtClean="0">
              <a:solidFill>
                <a:srgbClr val="0070C0"/>
              </a:solidFill>
            </a:endParaRPr>
          </a:p>
        </p:txBody>
      </p:sp>
    </p:spTree>
    <p:extLst>
      <p:ext uri="{BB962C8B-B14F-4D97-AF65-F5344CB8AC3E}">
        <p14:creationId xmlns:p14="http://schemas.microsoft.com/office/powerpoint/2010/main" val="3638406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hlinkClick r:id="" action="ppaction://noaction" highlightClick="1"/>
          </p:cNvPr>
          <p:cNvSpPr>
            <a:spLocks noChangeArrowheads="1"/>
          </p:cNvSpPr>
          <p:nvPr/>
        </p:nvSpPr>
        <p:spPr bwMode="auto">
          <a:xfrm>
            <a:off x="1703388" y="188913"/>
            <a:ext cx="4392612" cy="576262"/>
          </a:xfrm>
          <a:prstGeom prst="actionButtonBlank">
            <a:avLst/>
          </a:prstGeom>
          <a:solidFill>
            <a:srgbClr val="FFE1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b="1">
                <a:solidFill>
                  <a:schemeClr val="bg1"/>
                </a:solidFill>
                <a:latin typeface="Garamond" panose="02020404030301010803" pitchFamily="18" charset="0"/>
                <a:cs typeface="Arial" panose="020B0604020202020204" pitchFamily="34" charset="0"/>
              </a:defRPr>
            </a:lvl1pPr>
            <a:lvl2pPr marL="742950" indent="-285750" algn="ctr">
              <a:defRPr sz="2400" b="1">
                <a:solidFill>
                  <a:schemeClr val="bg1"/>
                </a:solidFill>
                <a:latin typeface="Garamond" panose="02020404030301010803" pitchFamily="18" charset="0"/>
                <a:cs typeface="Arial" panose="020B0604020202020204" pitchFamily="34" charset="0"/>
              </a:defRPr>
            </a:lvl2pPr>
            <a:lvl3pPr marL="1143000" indent="-228600" algn="ctr">
              <a:defRPr sz="2400" b="1">
                <a:solidFill>
                  <a:schemeClr val="bg1"/>
                </a:solidFill>
                <a:latin typeface="Garamond" panose="02020404030301010803" pitchFamily="18" charset="0"/>
                <a:cs typeface="Arial" panose="020B0604020202020204" pitchFamily="34" charset="0"/>
              </a:defRPr>
            </a:lvl3pPr>
            <a:lvl4pPr marL="1600200" indent="-228600" algn="ctr">
              <a:defRPr sz="2400" b="1">
                <a:solidFill>
                  <a:schemeClr val="bg1"/>
                </a:solidFill>
                <a:latin typeface="Garamond" panose="02020404030301010803" pitchFamily="18" charset="0"/>
                <a:cs typeface="Arial" panose="020B0604020202020204" pitchFamily="34" charset="0"/>
              </a:defRPr>
            </a:lvl4pPr>
            <a:lvl5pPr marL="2057400" indent="-228600" algn="ctr">
              <a:defRPr sz="2400" b="1">
                <a:solidFill>
                  <a:schemeClr val="bg1"/>
                </a:solidFill>
                <a:latin typeface="Garamond" panose="02020404030301010803" pitchFamily="18" charset="0"/>
                <a:cs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Garamond" panose="02020404030301010803" pitchFamily="18" charset="0"/>
                <a:cs typeface="Arial" panose="020B0604020202020204" pitchFamily="34" charset="0"/>
              </a:defRPr>
            </a:lvl9pPr>
          </a:lstStyle>
          <a:p>
            <a:pPr algn="l" eaLnBrk="1" hangingPunct="1">
              <a:spcBef>
                <a:spcPct val="20000"/>
              </a:spcBef>
            </a:pPr>
            <a:r>
              <a:rPr lang="en-US" altLang="en-US" sz="1800">
                <a:solidFill>
                  <a:schemeClr val="tx1"/>
                </a:solidFill>
              </a:rPr>
              <a:t>The seven gifts of the Holy Spirit</a:t>
            </a:r>
          </a:p>
        </p:txBody>
      </p:sp>
      <p:pic>
        <p:nvPicPr>
          <p:cNvPr id="358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675" y="258764"/>
            <a:ext cx="1600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2234" name="Group 42"/>
          <p:cNvGraphicFramePr>
            <a:graphicFrameLocks noGrp="1"/>
          </p:cNvGraphicFramePr>
          <p:nvPr/>
        </p:nvGraphicFramePr>
        <p:xfrm>
          <a:off x="1668463" y="827089"/>
          <a:ext cx="8807450" cy="5673724"/>
        </p:xfrm>
        <a:graphic>
          <a:graphicData uri="http://schemas.openxmlformats.org/drawingml/2006/table">
            <a:tbl>
              <a:tblPr/>
              <a:tblGrid>
                <a:gridCol w="3181350"/>
                <a:gridCol w="2438400"/>
                <a:gridCol w="3187700"/>
              </a:tblGrid>
              <a:tr h="82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dirty="0" smtClean="0">
                          <a:ln>
                            <a:noFill/>
                          </a:ln>
                          <a:solidFill>
                            <a:schemeClr val="tx1"/>
                          </a:solidFill>
                          <a:effectLst/>
                          <a:latin typeface="Garamond" pitchFamily="18" charset="0"/>
                          <a:cs typeface="Arial" charset="0"/>
                        </a:rPr>
                        <a:t>Gifts for seeing in personal union with God</a:t>
                      </a:r>
                      <a:r>
                        <a:rPr kumimoji="0" lang="en-US" sz="2400" b="0" i="0" u="none" strike="noStrike" cap="none" normalizeH="0" baseline="0" dirty="0" smtClean="0">
                          <a:ln>
                            <a:noFill/>
                          </a:ln>
                          <a:solidFill>
                            <a:schemeClr val="tx1"/>
                          </a:solidFill>
                          <a:effectLst/>
                          <a:latin typeface="Garamond" pitchFamily="18" charset="0"/>
                          <a:cs typeface="Arial" charset="0"/>
                        </a:rPr>
                        <a:t> </a:t>
                      </a:r>
                    </a:p>
                  </a:txBody>
                  <a:tcPr marL="90000" marR="90000" marT="46801" marB="46801"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Garamond" pitchFamily="18" charset="0"/>
                        <a:cs typeface="Arial" charset="0"/>
                      </a:endParaRPr>
                    </a:p>
                  </a:txBody>
                  <a:tcPr marL="90000" marR="90000" marT="46801" marB="46801"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dirty="0" smtClean="0">
                          <a:ln>
                            <a:noFill/>
                          </a:ln>
                          <a:solidFill>
                            <a:schemeClr val="tx1"/>
                          </a:solidFill>
                          <a:effectLst/>
                          <a:latin typeface="Garamond" pitchFamily="18" charset="0"/>
                          <a:cs typeface="Arial" charset="0"/>
                        </a:rPr>
                        <a:t>Gifts for acting</a:t>
                      </a:r>
                      <a:r>
                        <a:rPr kumimoji="0" lang="en-US" sz="2400" b="0" i="1" u="none" strike="noStrike" cap="none" normalizeH="0" baseline="0" dirty="0" smtClean="0">
                          <a:ln>
                            <a:noFill/>
                          </a:ln>
                          <a:solidFill>
                            <a:schemeClr val="tx1"/>
                          </a:solidFill>
                          <a:effectLst/>
                          <a:latin typeface="Garamond" pitchFamily="18" charset="0"/>
                          <a:cs typeface="Arial" charset="0"/>
                        </a:rPr>
                        <a:t> in personal union with God</a:t>
                      </a:r>
                    </a:p>
                  </a:txBody>
                  <a:tcPr marL="90000" marR="90000" marT="46801" marB="46801" anchor="ctr" horzOverflow="overflow">
                    <a:lnL>
                      <a:noFill/>
                    </a:lnL>
                    <a:lnR cap="flat">
                      <a:noFill/>
                    </a:lnR>
                    <a:lnT cap="flat">
                      <a:noFill/>
                    </a:lnT>
                    <a:lnB>
                      <a:noFill/>
                    </a:lnB>
                    <a:lnTlToBr>
                      <a:noFill/>
                    </a:lnTlToBr>
                    <a:lnBlToTr>
                      <a:noFill/>
                    </a:lnBlToTr>
                    <a:noFill/>
                  </a:tcPr>
                </a:tc>
              </a:tr>
              <a:tr h="15541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Wisdom</a:t>
                      </a:r>
                      <a:r>
                        <a:rPr kumimoji="0" lang="en-GB" sz="2800" b="0" i="0" u="none" strike="noStrike" cap="none" normalizeH="0" baseline="0" dirty="0" smtClean="0">
                          <a:ln>
                            <a:noFill/>
                          </a:ln>
                          <a:solidFill>
                            <a:schemeClr val="tx1"/>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Garamond" pitchFamily="18" charset="0"/>
                          <a:cs typeface="Arial" charset="0"/>
                        </a:rPr>
                        <a:t>An illumination that enables a grasp of the ultimate realities of God and divine things.</a:t>
                      </a:r>
                      <a:r>
                        <a:rPr kumimoji="0" lang="en-US" sz="1800" b="0" i="0" u="none" strike="noStrike" cap="none" normalizeH="0" baseline="0" dirty="0" smtClean="0">
                          <a:ln>
                            <a:noFill/>
                          </a:ln>
                          <a:solidFill>
                            <a:schemeClr val="tx1"/>
                          </a:solidFill>
                          <a:effectLst/>
                          <a:latin typeface="Garamond" pitchFamily="18" charset="0"/>
                          <a:cs typeface="Arial" charset="0"/>
                        </a:rPr>
                        <a:t> </a:t>
                      </a:r>
                    </a:p>
                  </a:txBody>
                  <a:tcPr marL="90000" marR="90000" marT="46801" marB="46801" anchor="ctr" horzOverflow="overflow">
                    <a:lnL cap="flat">
                      <a:noFill/>
                    </a:lnL>
                    <a:lnR>
                      <a:noFill/>
                    </a:lnR>
                    <a:lnT>
                      <a:noFill/>
                    </a:lnT>
                    <a:lnB>
                      <a:noFill/>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Garamond" pitchFamily="18"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Garamond" pitchFamily="18" charset="0"/>
                          <a:cs typeface="Arial" charset="0"/>
                        </a:rPr>
                        <a:t>Counsel</a:t>
                      </a:r>
                      <a:r>
                        <a:rPr kumimoji="0" lang="en-US" sz="2400" b="0" i="0" u="none" strike="noStrike" cap="none" normalizeH="0" baseline="0" dirty="0" smtClean="0">
                          <a:ln>
                            <a:noFill/>
                          </a:ln>
                          <a:solidFill>
                            <a:schemeClr val="tx1"/>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To perceive the actions we must do in particular situations.</a:t>
                      </a:r>
                    </a:p>
                  </a:txBody>
                  <a:tcPr marL="90000" marR="90000" marT="46801" marB="46801"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Fortitude (Courage)</a:t>
                      </a:r>
                      <a:r>
                        <a:rPr kumimoji="0" lang="en-US" sz="2800" b="0" i="0" u="none" strike="noStrike" cap="none" normalizeH="0" baseline="0" dirty="0" smtClean="0">
                          <a:ln>
                            <a:noFill/>
                          </a:ln>
                          <a:solidFill>
                            <a:schemeClr val="tx1"/>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To have the strength and confidence to accomplish difficult actions.</a:t>
                      </a:r>
                    </a:p>
                  </a:txBody>
                  <a:tcPr marL="90000" marR="90000" marT="46801" marB="46801" anchor="ctr" horzOverflow="overflow">
                    <a:lnL>
                      <a:noFill/>
                    </a:lnL>
                    <a:lnR cap="flat">
                      <a:noFill/>
                    </a:lnR>
                    <a:lnT>
                      <a:noFill/>
                    </a:lnT>
                    <a:lnB>
                      <a:noFill/>
                    </a:lnB>
                    <a:lnTlToBr>
                      <a:noFill/>
                    </a:lnTlToBr>
                    <a:lnBlToTr>
                      <a:noFill/>
                    </a:lnBlToTr>
                    <a:noFill/>
                  </a:tcPr>
                </a:tc>
              </a:tr>
              <a:tr h="1512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Understanding</a:t>
                      </a:r>
                      <a:r>
                        <a:rPr kumimoji="0" lang="en-GB" sz="2800" b="0" i="0" u="none" strike="noStrike" cap="none" normalizeH="0" baseline="0" dirty="0" smtClean="0">
                          <a:ln>
                            <a:noFill/>
                          </a:ln>
                          <a:solidFill>
                            <a:srgbClr val="FF0000"/>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To see the truth, meaning </a:t>
                      </a:r>
                      <a:br>
                        <a:rPr kumimoji="0" lang="en-US" sz="1800" b="0" i="0" u="none" strike="noStrike" cap="none" normalizeH="0" baseline="0" dirty="0" smtClean="0">
                          <a:ln>
                            <a:noFill/>
                          </a:ln>
                          <a:solidFill>
                            <a:schemeClr val="tx1"/>
                          </a:solidFill>
                          <a:effectLst/>
                          <a:latin typeface="Garamond" pitchFamily="18" charset="0"/>
                          <a:cs typeface="Arial" charset="0"/>
                        </a:rPr>
                      </a:br>
                      <a:r>
                        <a:rPr kumimoji="0" lang="en-US" sz="1800" b="0" i="0" u="none" strike="noStrike" cap="none" normalizeH="0" baseline="0" dirty="0" smtClean="0">
                          <a:ln>
                            <a:noFill/>
                          </a:ln>
                          <a:solidFill>
                            <a:schemeClr val="tx1"/>
                          </a:solidFill>
                          <a:effectLst/>
                          <a:latin typeface="Garamond" pitchFamily="18" charset="0"/>
                          <a:cs typeface="Arial" charset="0"/>
                        </a:rPr>
                        <a:t>and implications of what </a:t>
                      </a:r>
                      <a:br>
                        <a:rPr kumimoji="0" lang="en-US" sz="1800" b="0" i="0" u="none" strike="noStrike" cap="none" normalizeH="0" baseline="0" dirty="0" smtClean="0">
                          <a:ln>
                            <a:noFill/>
                          </a:ln>
                          <a:solidFill>
                            <a:schemeClr val="tx1"/>
                          </a:solidFill>
                          <a:effectLst/>
                          <a:latin typeface="Garamond" pitchFamily="18" charset="0"/>
                          <a:cs typeface="Arial" charset="0"/>
                        </a:rPr>
                      </a:br>
                      <a:r>
                        <a:rPr kumimoji="0" lang="en-US" sz="1800" b="0" i="0" u="none" strike="noStrike" cap="none" normalizeH="0" baseline="0" dirty="0" smtClean="0">
                          <a:ln>
                            <a:noFill/>
                          </a:ln>
                          <a:solidFill>
                            <a:schemeClr val="tx1"/>
                          </a:solidFill>
                          <a:effectLst/>
                          <a:latin typeface="Garamond" pitchFamily="18" charset="0"/>
                          <a:cs typeface="Arial" charset="0"/>
                        </a:rPr>
                        <a:t>God has revealed.</a:t>
                      </a:r>
                    </a:p>
                  </a:txBody>
                  <a:tcPr marL="90000" marR="90000" marT="46801" marB="46801" anchor="ctr" horzOverflow="overflow">
                    <a:lnL cap="flat">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Garamond" pitchFamily="18" charset="0"/>
                          <a:cs typeface="Arial" charset="0"/>
                        </a:rPr>
                        <a:t>Piety (Devotion)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To have familial respect for God, other persons and holy things.</a:t>
                      </a:r>
                    </a:p>
                  </a:txBody>
                  <a:tcPr marL="90000" marR="90000" marT="46801" marB="46801" anchor="ctr" horzOverflow="overflow">
                    <a:lnL>
                      <a:noFill/>
                    </a:lnL>
                    <a:lnR cap="flat">
                      <a:noFill/>
                    </a:lnR>
                    <a:lnT>
                      <a:noFill/>
                    </a:lnT>
                    <a:lnB>
                      <a:noFill/>
                    </a:lnB>
                    <a:lnTlToBr>
                      <a:noFill/>
                    </a:lnTlToBr>
                    <a:lnBlToTr>
                      <a:noFill/>
                    </a:lnBlToTr>
                    <a:noFill/>
                  </a:tcPr>
                </a:tc>
              </a:tr>
              <a:tr h="1781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Knowledge</a:t>
                      </a:r>
                      <a:r>
                        <a:rPr kumimoji="0" lang="en-GB" sz="2800" b="0" i="0" u="none" strike="noStrike" cap="none" normalizeH="0" baseline="0" dirty="0" smtClean="0">
                          <a:ln>
                            <a:noFill/>
                          </a:ln>
                          <a:solidFill>
                            <a:srgbClr val="FF0000"/>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Garamond" pitchFamily="18" charset="0"/>
                          <a:cs typeface="Arial" charset="0"/>
                        </a:rPr>
                        <a:t>To see created things in their right relation to God (such as family life in God’s service).</a:t>
                      </a:r>
                      <a:r>
                        <a:rPr kumimoji="0" lang="en-US" sz="1800" b="0" i="0" u="none" strike="noStrike" cap="none" normalizeH="0" baseline="0" dirty="0" smtClean="0">
                          <a:ln>
                            <a:noFill/>
                          </a:ln>
                          <a:solidFill>
                            <a:schemeClr val="tx1"/>
                          </a:solidFill>
                          <a:effectLst/>
                          <a:latin typeface="Garamond" pitchFamily="18" charset="0"/>
                          <a:cs typeface="Arial" charset="0"/>
                        </a:rPr>
                        <a:t> </a:t>
                      </a:r>
                    </a:p>
                  </a:txBody>
                  <a:tcPr marL="90000" marR="90000" marT="46801" marB="46801" horzOverflow="overflow">
                    <a:lnL cap="flat">
                      <a:noFill/>
                    </a:lnL>
                    <a:lnR>
                      <a:noFill/>
                    </a:lnR>
                    <a:lnT>
                      <a:noFill/>
                    </a:lnT>
                    <a:lnB cap="flat">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Garamond" pitchFamily="18" charset="0"/>
                          <a:cs typeface="Arial" charset="0"/>
                        </a:rPr>
                        <a:t>Fear of the Lord (Awe)</a:t>
                      </a:r>
                      <a:r>
                        <a:rPr kumimoji="0" lang="en-GB" sz="2400" b="0" i="0" u="none" strike="noStrike" cap="none" normalizeH="0" baseline="0" dirty="0" smtClean="0">
                          <a:ln>
                            <a:noFill/>
                          </a:ln>
                          <a:solidFill>
                            <a:srgbClr val="FF0000"/>
                          </a:solidFill>
                          <a:effectLst/>
                          <a:latin typeface="Garamond" pitchFamily="18"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cs typeface="Arial" charset="0"/>
                        </a:rPr>
                        <a:t>To have a holy fear of offending God because of our love of God. </a:t>
                      </a:r>
                    </a:p>
                  </a:txBody>
                  <a:tcPr marL="90000" marR="90000" marT="46801" marB="46801" horzOverflow="overflow">
                    <a:lnL>
                      <a:noFill/>
                    </a:lnL>
                    <a:lnR cap="flat">
                      <a:noFill/>
                    </a:lnR>
                    <a:lnT>
                      <a:noFill/>
                    </a:lnT>
                    <a:lnB cap="flat">
                      <a:noFill/>
                    </a:lnB>
                    <a:lnTlToBr>
                      <a:noFill/>
                    </a:lnTlToBr>
                    <a:lnBlToTr>
                      <a:noFill/>
                    </a:lnBlToTr>
                    <a:noFill/>
                  </a:tcPr>
                </a:tc>
              </a:tr>
            </a:tbl>
          </a:graphicData>
        </a:graphic>
      </p:graphicFrame>
      <p:pic>
        <p:nvPicPr>
          <p:cNvPr id="35855" name="Picture 31" descr="1159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9" y="2058989"/>
            <a:ext cx="237013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itle 5"/>
          <p:cNvSpPr>
            <a:spLocks noGrp="1"/>
          </p:cNvSpPr>
          <p:nvPr>
            <p:ph type="title"/>
          </p:nvPr>
        </p:nvSpPr>
        <p:spPr bwMode="auto">
          <a:xfrm>
            <a:off x="1981200" y="-1143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mtClean="0"/>
              <a:t>The seven gifts of the Holy Spirit (3)</a:t>
            </a:r>
          </a:p>
        </p:txBody>
      </p:sp>
    </p:spTree>
    <p:extLst>
      <p:ext uri="{BB962C8B-B14F-4D97-AF65-F5344CB8AC3E}">
        <p14:creationId xmlns:p14="http://schemas.microsoft.com/office/powerpoint/2010/main" val="3519471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847850" y="549276"/>
            <a:ext cx="8229600" cy="583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r>
              <a:rPr lang="en-GB" altLang="en-US" sz="4000" dirty="0" smtClean="0">
                <a:solidFill>
                  <a:srgbClr val="0070C0"/>
                </a:solidFill>
              </a:rPr>
              <a:t>Wisdom</a:t>
            </a:r>
            <a:r>
              <a:rPr lang="en-GB" altLang="en-US" sz="3200" dirty="0" smtClean="0"/>
              <a:t/>
            </a:r>
            <a:br>
              <a:rPr lang="en-GB" altLang="en-US" sz="3200" dirty="0" smtClean="0"/>
            </a:br>
            <a:r>
              <a:rPr lang="en-GB" altLang="en-US" sz="3200" dirty="0" smtClean="0"/>
              <a:t/>
            </a:r>
            <a:br>
              <a:rPr lang="en-GB" altLang="en-US" sz="3200" dirty="0" smtClean="0"/>
            </a:br>
            <a:r>
              <a:rPr lang="en-GB" altLang="en-US" sz="3200" dirty="0" smtClean="0">
                <a:solidFill>
                  <a:schemeClr val="tx1"/>
                </a:solidFill>
              </a:rPr>
              <a:t>An </a:t>
            </a:r>
            <a:r>
              <a:rPr lang="en-GB" altLang="en-US" sz="3200" dirty="0" smtClean="0">
                <a:solidFill>
                  <a:srgbClr val="FF0000"/>
                </a:solidFill>
              </a:rPr>
              <a:t>illumination</a:t>
            </a:r>
            <a:r>
              <a:rPr lang="en-GB" altLang="en-US" sz="3200" dirty="0" smtClean="0">
                <a:solidFill>
                  <a:schemeClr val="tx1"/>
                </a:solidFill>
              </a:rPr>
              <a:t> that enables a grasp of the ultimate realities of God and divine things.</a:t>
            </a:r>
            <a:r>
              <a:rPr lang="en-US" altLang="en-US" sz="3200" dirty="0" smtClean="0">
                <a:solidFill>
                  <a:schemeClr val="tx1"/>
                </a:solidFill>
              </a:rPr>
              <a:t> </a:t>
            </a:r>
            <a:br>
              <a:rPr lang="en-US" altLang="en-US" sz="3200" dirty="0" smtClean="0">
                <a:solidFill>
                  <a:schemeClr val="tx1"/>
                </a:solidFill>
              </a:rPr>
            </a:br>
            <a:r>
              <a:rPr lang="en-US" altLang="en-US" sz="3200" dirty="0" smtClean="0">
                <a:solidFill>
                  <a:schemeClr val="tx1"/>
                </a:solidFill>
              </a:rPr>
              <a:t/>
            </a:r>
            <a:br>
              <a:rPr lang="en-US" altLang="en-US" sz="3200" dirty="0" smtClean="0">
                <a:solidFill>
                  <a:schemeClr val="tx1"/>
                </a:solidFill>
              </a:rPr>
            </a:br>
            <a:r>
              <a:rPr lang="en-GB" altLang="en-US" sz="3200" dirty="0" smtClean="0"/>
              <a:t>Enables us to </a:t>
            </a:r>
            <a:r>
              <a:rPr lang="en-GB" altLang="en-US" sz="3200" dirty="0" smtClean="0">
                <a:solidFill>
                  <a:srgbClr val="FF0000"/>
                </a:solidFill>
              </a:rPr>
              <a:t>see</a:t>
            </a:r>
            <a:r>
              <a:rPr lang="en-GB" altLang="en-US" sz="3200" dirty="0" smtClean="0"/>
              <a:t> people, things and events </a:t>
            </a:r>
            <a:r>
              <a:rPr lang="en-GB" altLang="en-US" sz="3200" dirty="0" smtClean="0">
                <a:solidFill>
                  <a:srgbClr val="FF0000"/>
                </a:solidFill>
              </a:rPr>
              <a:t>with the eyes of God</a:t>
            </a:r>
            <a:r>
              <a:rPr lang="en-GB" altLang="en-US" sz="3200" dirty="0" smtClean="0"/>
              <a:t>, because of our baptismal connection with Jesus, therefore we see </a:t>
            </a:r>
            <a:r>
              <a:rPr lang="en-GB" altLang="en-US" sz="3200" dirty="0" smtClean="0">
                <a:solidFill>
                  <a:srgbClr val="FF0000"/>
                </a:solidFill>
              </a:rPr>
              <a:t>how everyone and everything relate </a:t>
            </a:r>
            <a:r>
              <a:rPr lang="en-GB" altLang="en-US" sz="3200" dirty="0" smtClean="0"/>
              <a:t>to the love and loving plan of the Holy Trinity, and to the Kingdom of God.</a:t>
            </a:r>
            <a:br>
              <a:rPr lang="en-GB" altLang="en-US" sz="3200" dirty="0" smtClean="0"/>
            </a:br>
            <a:r>
              <a:rPr lang="en-GB" altLang="en-US" sz="3200" dirty="0" smtClean="0"/>
              <a:t>(Cardinal Maria Martini)</a:t>
            </a:r>
            <a:br>
              <a:rPr lang="en-GB" altLang="en-US" sz="3200" dirty="0" smtClean="0"/>
            </a:br>
            <a:endParaRPr lang="en-GB" altLang="en-US" sz="3200" dirty="0" smtClean="0"/>
          </a:p>
        </p:txBody>
      </p:sp>
    </p:spTree>
    <p:extLst>
      <p:ext uri="{BB962C8B-B14F-4D97-AF65-F5344CB8AC3E}">
        <p14:creationId xmlns:p14="http://schemas.microsoft.com/office/powerpoint/2010/main" val="2656521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1847850" y="765176"/>
            <a:ext cx="8229600"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Wisdom</a:t>
            </a:r>
            <a:r>
              <a:rPr lang="en-GB" altLang="en-US" dirty="0" smtClean="0"/>
              <a:t/>
            </a:r>
            <a:br>
              <a:rPr lang="en-GB" altLang="en-US" dirty="0" smtClean="0"/>
            </a:br>
            <a:r>
              <a:rPr lang="en-GB" altLang="en-US" dirty="0" smtClean="0"/>
              <a:t/>
            </a:r>
            <a:br>
              <a:rPr lang="en-GB" altLang="en-US" dirty="0" smtClean="0"/>
            </a:br>
            <a:r>
              <a:rPr lang="en-GB" altLang="en-US" dirty="0" smtClean="0"/>
              <a:t>Seeking wisdom</a:t>
            </a:r>
            <a:br>
              <a:rPr lang="en-GB" altLang="en-US" dirty="0" smtClean="0"/>
            </a:br>
            <a:r>
              <a:rPr lang="en-GB" altLang="en-US" dirty="0" smtClean="0"/>
              <a:t/>
            </a:r>
            <a:br>
              <a:rPr lang="en-GB" altLang="en-US" dirty="0" smtClean="0"/>
            </a:br>
            <a:r>
              <a:rPr lang="en-GB" altLang="en-US" b="1" dirty="0" smtClean="0"/>
              <a:t>Ecclesiastes </a:t>
            </a:r>
            <a:r>
              <a:rPr lang="en-GB" altLang="en-US" b="1" dirty="0" smtClean="0"/>
              <a:t>7:25a</a:t>
            </a:r>
            <a:r>
              <a:rPr lang="en-GB" altLang="en-US" dirty="0" smtClean="0"/>
              <a:t>: ‘</a:t>
            </a:r>
            <a:r>
              <a:rPr lang="en-GB" altLang="en-US" i="1" dirty="0" smtClean="0"/>
              <a:t>I </a:t>
            </a:r>
            <a:r>
              <a:rPr lang="en-GB" altLang="en-US" i="1" dirty="0" smtClean="0"/>
              <a:t>turned my heart to know and to search out and to seek wisdom and the scheme of things</a:t>
            </a:r>
            <a:r>
              <a:rPr lang="en-GB" altLang="en-US" i="1" dirty="0" smtClean="0"/>
              <a:t>.’</a:t>
            </a:r>
            <a:r>
              <a:rPr lang="en-GB" altLang="en-US" dirty="0" smtClean="0"/>
              <a:t/>
            </a:r>
            <a:br>
              <a:rPr lang="en-GB" altLang="en-US" dirty="0" smtClean="0"/>
            </a:br>
            <a:r>
              <a:rPr lang="en-GB" altLang="en-US" dirty="0" smtClean="0"/>
              <a:t/>
            </a:r>
            <a:br>
              <a:rPr lang="en-GB" altLang="en-US" dirty="0" smtClean="0"/>
            </a:br>
            <a:r>
              <a:rPr lang="en-GB" altLang="en-US" dirty="0" smtClean="0"/>
              <a:t/>
            </a:r>
            <a:br>
              <a:rPr lang="en-GB" altLang="en-US" dirty="0" smtClean="0"/>
            </a:br>
            <a:endParaRPr lang="en-GB" altLang="en-US" dirty="0" smtClean="0"/>
          </a:p>
        </p:txBody>
      </p:sp>
    </p:spTree>
    <p:extLst>
      <p:ext uri="{BB962C8B-B14F-4D97-AF65-F5344CB8AC3E}">
        <p14:creationId xmlns:p14="http://schemas.microsoft.com/office/powerpoint/2010/main" val="1196160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1847850" y="765176"/>
            <a:ext cx="8229600"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Wisdom</a:t>
            </a:r>
            <a:r>
              <a:rPr lang="en-GB" altLang="en-US" dirty="0" smtClean="0"/>
              <a:t/>
            </a:r>
            <a:br>
              <a:rPr lang="en-GB" altLang="en-US" dirty="0" smtClean="0"/>
            </a:br>
            <a:r>
              <a:rPr lang="en-GB" altLang="en-US" dirty="0" smtClean="0"/>
              <a:t/>
            </a:r>
            <a:br>
              <a:rPr lang="en-GB" altLang="en-US" dirty="0" smtClean="0"/>
            </a:br>
            <a:r>
              <a:rPr lang="en-GB" altLang="en-US" dirty="0" smtClean="0"/>
              <a:t>Listening to Wisdom</a:t>
            </a:r>
            <a:br>
              <a:rPr lang="en-GB" altLang="en-US" dirty="0" smtClean="0"/>
            </a:br>
            <a:r>
              <a:rPr lang="en-GB" altLang="en-US" dirty="0" smtClean="0"/>
              <a:t/>
            </a:r>
            <a:br>
              <a:rPr lang="en-GB" altLang="en-US" dirty="0" smtClean="0"/>
            </a:br>
            <a:r>
              <a:rPr lang="en-GB" altLang="en-US" sz="3600" b="1" dirty="0" smtClean="0"/>
              <a:t>Matthew 7:24-24</a:t>
            </a:r>
            <a:r>
              <a:rPr lang="en-GB" altLang="en-US" sz="3600" dirty="0" smtClean="0"/>
              <a:t> </a:t>
            </a:r>
            <a:r>
              <a:rPr lang="en-GB" altLang="en-US" sz="3600" i="1" dirty="0" smtClean="0"/>
              <a:t>“Everyone then who hears these words of mine and does them will be like a wise man who built his house on the rock. And the rain fell, and the floods came, and the winds blew and beat on that house, but it did not fall, because it had been founded on the rock…”</a:t>
            </a:r>
            <a:r>
              <a:rPr lang="en-GB" altLang="en-US" sz="3600" dirty="0" smtClean="0"/>
              <a:t/>
            </a:r>
            <a:br>
              <a:rPr lang="en-GB" altLang="en-US" sz="3600" dirty="0" smtClean="0"/>
            </a:br>
            <a:endParaRPr lang="en-GB" altLang="en-US" sz="3600" dirty="0" smtClean="0"/>
          </a:p>
        </p:txBody>
      </p:sp>
    </p:spTree>
    <p:extLst>
      <p:ext uri="{BB962C8B-B14F-4D97-AF65-F5344CB8AC3E}">
        <p14:creationId xmlns:p14="http://schemas.microsoft.com/office/powerpoint/2010/main" val="2609533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1847850" y="765176"/>
            <a:ext cx="8229600" cy="590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Wisdom</a:t>
            </a:r>
            <a:br>
              <a:rPr lang="en-GB" altLang="en-US" dirty="0" smtClean="0">
                <a:solidFill>
                  <a:srgbClr val="0070C0"/>
                </a:solidFill>
              </a:rPr>
            </a:br>
            <a:r>
              <a:rPr lang="en-GB" altLang="en-US" dirty="0" smtClean="0">
                <a:solidFill>
                  <a:schemeClr val="tx1"/>
                </a:solidFill>
              </a:rPr>
              <a:t/>
            </a:r>
            <a:br>
              <a:rPr lang="en-GB" altLang="en-US" dirty="0" smtClean="0">
                <a:solidFill>
                  <a:schemeClr val="tx1"/>
                </a:solidFill>
              </a:rPr>
            </a:br>
            <a:r>
              <a:rPr lang="en-GB" altLang="en-US" sz="3600" dirty="0" smtClean="0">
                <a:solidFill>
                  <a:schemeClr val="tx1"/>
                </a:solidFill>
              </a:rPr>
              <a:t>Christ is our true source of wisdom</a:t>
            </a:r>
            <a:br>
              <a:rPr lang="en-GB" altLang="en-US" sz="3600" dirty="0" smtClean="0">
                <a:solidFill>
                  <a:schemeClr val="tx1"/>
                </a:solidFill>
              </a:rPr>
            </a:br>
            <a:r>
              <a:rPr lang="en-GB" altLang="en-US" sz="3600" dirty="0" smtClean="0">
                <a:solidFill>
                  <a:schemeClr val="tx1"/>
                </a:solidFill>
              </a:rPr>
              <a:t/>
            </a:r>
            <a:br>
              <a:rPr lang="en-GB" altLang="en-US" sz="3600" dirty="0" smtClean="0">
                <a:solidFill>
                  <a:schemeClr val="tx1"/>
                </a:solidFill>
              </a:rPr>
            </a:br>
            <a:r>
              <a:rPr lang="en-GB" altLang="en-US" sz="3600" b="1" dirty="0" smtClean="0"/>
              <a:t>1 Corinthians </a:t>
            </a:r>
            <a:r>
              <a:rPr lang="en-GB" altLang="en-US" sz="3600" b="1" dirty="0" smtClean="0"/>
              <a:t>1:28-31</a:t>
            </a:r>
            <a:r>
              <a:rPr lang="en-GB" altLang="en-US" sz="3600" dirty="0" smtClean="0"/>
              <a:t>: ‘</a:t>
            </a:r>
            <a:r>
              <a:rPr lang="en-GB" altLang="en-US" sz="3600" i="1" dirty="0" smtClean="0"/>
              <a:t>God </a:t>
            </a:r>
            <a:r>
              <a:rPr lang="en-GB" altLang="en-US" sz="3600" i="1" dirty="0" smtClean="0"/>
              <a:t>chose what is low and despised in the world, even things that are not, to bring to nothing things that are, so that no human being might boast in the presence of God. And because of him you are in Christ Jesus, who became to us wisdom from God, righteousness and sanctification and redemption, so that, as it is written, “Let the one who boasts, boast in the Lord.”</a:t>
            </a:r>
            <a:endParaRPr lang="en-GB" altLang="en-US" sz="3600" dirty="0" smtClean="0">
              <a:solidFill>
                <a:srgbClr val="0070C0"/>
              </a:solidFill>
            </a:endParaRPr>
          </a:p>
        </p:txBody>
      </p:sp>
    </p:spTree>
    <p:extLst>
      <p:ext uri="{BB962C8B-B14F-4D97-AF65-F5344CB8AC3E}">
        <p14:creationId xmlns:p14="http://schemas.microsoft.com/office/powerpoint/2010/main" val="526997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2738" y="104775"/>
            <a:ext cx="2817812"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p:nvPr>
        </p:nvSpPr>
        <p:spPr bwMode="auto">
          <a:xfrm>
            <a:off x="1057275" y="708026"/>
            <a:ext cx="8229600"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Wisdom</a:t>
            </a:r>
            <a:r>
              <a:rPr lang="en-GB" altLang="en-US" dirty="0" smtClean="0"/>
              <a:t/>
            </a:r>
            <a:br>
              <a:rPr lang="en-GB" altLang="en-US" dirty="0" smtClean="0"/>
            </a:br>
            <a:r>
              <a:rPr lang="en-GB" altLang="en-US" dirty="0" smtClean="0"/>
              <a:t/>
            </a:r>
            <a:br>
              <a:rPr lang="en-GB" altLang="en-US" dirty="0" smtClean="0"/>
            </a:br>
            <a:r>
              <a:rPr lang="en-GB" altLang="en-US" dirty="0" smtClean="0"/>
              <a:t>For reflection:</a:t>
            </a:r>
            <a:br>
              <a:rPr lang="en-GB" altLang="en-US" dirty="0" smtClean="0"/>
            </a:br>
            <a:r>
              <a:rPr lang="en-GB" altLang="en-US" dirty="0" smtClean="0"/>
              <a:t>Can you see your own life or a family </a:t>
            </a:r>
            <a:r>
              <a:rPr lang="en-GB" altLang="en-US" dirty="0" smtClean="0">
                <a:solidFill>
                  <a:schemeClr val="bg1"/>
                </a:solidFill>
              </a:rPr>
              <a:t>member’s </a:t>
            </a:r>
            <a:r>
              <a:rPr lang="en-GB" altLang="en-US" dirty="0" smtClean="0">
                <a:solidFill>
                  <a:schemeClr val="tx1"/>
                </a:solidFill>
              </a:rPr>
              <a:t>life</a:t>
            </a:r>
            <a:r>
              <a:rPr lang="en-GB" altLang="en-US" dirty="0" smtClean="0">
                <a:solidFill>
                  <a:schemeClr val="bg1"/>
                </a:solidFill>
              </a:rPr>
              <a:t> </a:t>
            </a:r>
            <a:r>
              <a:rPr lang="en-GB" altLang="en-US" dirty="0" smtClean="0"/>
              <a:t>from God’s angle?</a:t>
            </a:r>
            <a:br>
              <a:rPr lang="en-GB" altLang="en-US" dirty="0" smtClean="0"/>
            </a:br>
            <a:r>
              <a:rPr lang="en-GB" altLang="en-US" dirty="0" smtClean="0"/>
              <a:t/>
            </a:r>
            <a:br>
              <a:rPr lang="en-GB" altLang="en-US" dirty="0" smtClean="0"/>
            </a:br>
            <a:r>
              <a:rPr lang="en-GB" altLang="en-US" dirty="0" smtClean="0"/>
              <a:t>What difference does it make seeing difficult situations and difficult people with the eyes of God?</a:t>
            </a:r>
            <a:br>
              <a:rPr lang="en-GB" altLang="en-US" dirty="0" smtClean="0"/>
            </a:br>
            <a:r>
              <a:rPr lang="en-GB" altLang="en-US" dirty="0" smtClean="0"/>
              <a:t/>
            </a:r>
            <a:br>
              <a:rPr lang="en-GB" altLang="en-US" dirty="0" smtClean="0"/>
            </a:br>
            <a:r>
              <a:rPr lang="en-GB" altLang="en-US" dirty="0" smtClean="0"/>
              <a:t/>
            </a:r>
            <a:br>
              <a:rPr lang="en-GB" altLang="en-US" dirty="0" smtClean="0"/>
            </a:br>
            <a:endParaRPr lang="en-GB" altLang="en-US" dirty="0" smtClean="0"/>
          </a:p>
        </p:txBody>
      </p:sp>
    </p:spTree>
    <p:extLst>
      <p:ext uri="{BB962C8B-B14F-4D97-AF65-F5344CB8AC3E}">
        <p14:creationId xmlns:p14="http://schemas.microsoft.com/office/powerpoint/2010/main" val="3580076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161925" y="765176"/>
            <a:ext cx="9915525"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r>
              <a:rPr lang="en-GB" altLang="en-US" dirty="0" smtClean="0">
                <a:solidFill>
                  <a:srgbClr val="0070C0"/>
                </a:solidFill>
              </a:rPr>
              <a:t>Understanding</a:t>
            </a:r>
            <a:r>
              <a:rPr lang="en-GB" altLang="en-US" dirty="0" smtClean="0"/>
              <a:t/>
            </a:r>
            <a:br>
              <a:rPr lang="en-GB" altLang="en-US" dirty="0" smtClean="0"/>
            </a:br>
            <a:r>
              <a:rPr lang="en-GB" altLang="en-US" dirty="0" smtClean="0"/>
              <a:t/>
            </a:r>
            <a:br>
              <a:rPr lang="en-GB" altLang="en-US" dirty="0" smtClean="0"/>
            </a:br>
            <a:r>
              <a:rPr lang="en-US" altLang="en-US" sz="3600" dirty="0" smtClean="0">
                <a:solidFill>
                  <a:schemeClr val="tx1"/>
                </a:solidFill>
              </a:rPr>
              <a:t>To </a:t>
            </a:r>
            <a:r>
              <a:rPr lang="en-US" altLang="en-US" sz="3600" dirty="0" smtClean="0">
                <a:solidFill>
                  <a:srgbClr val="FF0000"/>
                </a:solidFill>
              </a:rPr>
              <a:t>see the truth, meaning and implications </a:t>
            </a:r>
            <a:r>
              <a:rPr lang="en-US" altLang="en-US" sz="3600" dirty="0" smtClean="0">
                <a:solidFill>
                  <a:schemeClr val="tx1"/>
                </a:solidFill>
              </a:rPr>
              <a:t>of what God has revealed.</a:t>
            </a:r>
            <a:br>
              <a:rPr lang="en-US" altLang="en-US" sz="3600" dirty="0" smtClean="0">
                <a:solidFill>
                  <a:schemeClr val="tx1"/>
                </a:solidFill>
              </a:rPr>
            </a:br>
            <a:r>
              <a:rPr lang="en-US" altLang="en-US" sz="3600" dirty="0" smtClean="0">
                <a:solidFill>
                  <a:schemeClr val="tx1"/>
                </a:solidFill>
              </a:rPr>
              <a:t/>
            </a:r>
            <a:br>
              <a:rPr lang="en-US" altLang="en-US" sz="3600" dirty="0" smtClean="0">
                <a:solidFill>
                  <a:schemeClr val="tx1"/>
                </a:solidFill>
              </a:rPr>
            </a:br>
            <a:r>
              <a:rPr lang="en-GB" altLang="en-US" sz="3600" dirty="0" smtClean="0"/>
              <a:t>This gift helps us to </a:t>
            </a:r>
            <a:r>
              <a:rPr lang="en-GB" altLang="en-US" sz="3600" dirty="0" smtClean="0">
                <a:solidFill>
                  <a:srgbClr val="FF0000"/>
                </a:solidFill>
              </a:rPr>
              <a:t>understand the ways of God’s love </a:t>
            </a:r>
            <a:r>
              <a:rPr lang="en-GB" altLang="en-US" sz="3600" dirty="0" smtClean="0"/>
              <a:t>both in Jesus’ life; </a:t>
            </a:r>
            <a:r>
              <a:rPr lang="en-GB" altLang="en-US" sz="3600" dirty="0" err="1" smtClean="0"/>
              <a:t>ie</a:t>
            </a:r>
            <a:r>
              <a:rPr lang="en-GB" altLang="en-US" sz="3600" dirty="0" smtClean="0"/>
              <a:t>. the relation between the Cross and God’s love, and in our lives today, how Jesus lives among us, and how </a:t>
            </a:r>
            <a:r>
              <a:rPr lang="en-GB" altLang="en-US" sz="3600" dirty="0" smtClean="0">
                <a:solidFill>
                  <a:srgbClr val="FF0000"/>
                </a:solidFill>
              </a:rPr>
              <a:t>the Holy Spirit </a:t>
            </a:r>
            <a:r>
              <a:rPr lang="en-GB" altLang="en-US" sz="3600" dirty="0" smtClean="0"/>
              <a:t>works in us and through us. </a:t>
            </a:r>
            <a:br>
              <a:rPr lang="en-GB" altLang="en-US" sz="3600" dirty="0" smtClean="0"/>
            </a:br>
            <a:r>
              <a:rPr lang="en-US" altLang="en-US" dirty="0" smtClean="0">
                <a:solidFill>
                  <a:schemeClr val="tx1"/>
                </a:solidFill>
              </a:rPr>
              <a:t/>
            </a:r>
            <a:br>
              <a:rPr lang="en-US" altLang="en-US" dirty="0" smtClean="0">
                <a:solidFill>
                  <a:schemeClr val="tx1"/>
                </a:solidFill>
              </a:rPr>
            </a:br>
            <a:endParaRPr lang="en-GB" altLang="en-US" dirty="0" smtClean="0"/>
          </a:p>
        </p:txBody>
      </p:sp>
    </p:spTree>
    <p:extLst>
      <p:ext uri="{BB962C8B-B14F-4D97-AF65-F5344CB8AC3E}">
        <p14:creationId xmlns:p14="http://schemas.microsoft.com/office/powerpoint/2010/main" val="1244255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293</Words>
  <Application>Microsoft Office PowerPoint</Application>
  <PresentationFormat>Widescreen</PresentationFormat>
  <Paragraphs>81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Garamond</vt:lpstr>
      <vt:lpstr>Office Theme</vt:lpstr>
      <vt:lpstr>The seven gifts of the Holy Spirit (1)</vt:lpstr>
      <vt:lpstr>The seven gifts of the Holy Spirit (2)</vt:lpstr>
      <vt:lpstr>The seven gifts of the Holy Spirit (3)</vt:lpstr>
      <vt:lpstr>Wisdom  An illumination that enables a grasp of the ultimate realities of God and divine things.   Enables us to see people, things and events with the eyes of God, because of our baptismal connection with Jesus, therefore we see how everyone and everything relate to the love and loving plan of the Holy Trinity, and to the Kingdom of God. (Cardinal Maria Martini) </vt:lpstr>
      <vt:lpstr>Wisdom  Seeking wisdom  Ecclesiastes 7:25a: ‘I turned my heart to know and to search out and to seek wisdom and the scheme of things.’   </vt:lpstr>
      <vt:lpstr>Wisdom  Listening to Wisdom  Matthew 7:24-24 “Everyone then who hears these words of mine and does them will be like a wise man who built his house on the rock. And the rain fell, and the floods came, and the winds blew and beat on that house, but it did not fall, because it had been founded on the rock…” </vt:lpstr>
      <vt:lpstr>Wisdom  Christ is our true source of wisdom  1 Corinthians 1:28-31: ‘God chose what is low and despised in the world, even things that are not, to bring to nothing things that are, so that no human being might boast in the presence of God. And because of him you are in Christ Jesus, who became to us wisdom from God, righteousness and sanctification and redemption, so that, as it is written, “Let the one who boasts, boast in the Lord.”</vt:lpstr>
      <vt:lpstr>Wisdom  For reflection: Can you see your own life or a family member’s life from God’s angle?  What difference does it make seeing difficult situations and difficult people with the eyes of God?   </vt:lpstr>
      <vt:lpstr>Understanding  To see the truth, meaning and implications of what God has revealed.  This gift helps us to understand the ways of God’s love both in Jesus’ life; ie. the relation between the Cross and God’s love, and in our lives today, how Jesus lives among us, and how the Holy Spirit works in us and through us.   </vt:lpstr>
      <vt:lpstr> It is the ability to grasp the meaning of the teachings of the Church.   The gift of understanding helps you be tolerant and sympathetic of others. It helps you sense when someone is hurting or in need of compassion https://www.youtube.com/watch?v=8V7OYhsggn8&amp;index=8&amp;list=PL66250C3D9737F98D (1:11)   </vt:lpstr>
      <vt:lpstr>Understanding  Isaiah 11:2: "The Spirit of the Lord shall rest upon him, the Spirit of wisdom and of understanding.“     </vt:lpstr>
      <vt:lpstr>Understanding  So this gift is about understanding the ‘know-how’ of God’s love. This gift is very important today when we are faced with atheism, secularism, religious indifference, suffering and persecution. https://www.youtube.com/watch?v=Zbv-Oe19O0s&amp;list=PL66250C3D9737F98D&amp;index=6 (1:02)    </vt:lpstr>
      <vt:lpstr>Knowledge To see created things in their right relation to God (such as family life in God’s service).  It helps us to realise that in relation to God we are beloved instruments of His wonderful love.  It directs us to glorify Him in every circumstances of life.  Read Romans 12: 1 and 2 Cor 5: 20 St. Teresa of Avila says    </vt:lpstr>
      <vt:lpstr> It is a more often found in the humble.   ‘A Christian moved by the Holy Spirit knows how to make the difference. The eye of the world does not see further than this life, just as my eyes do not see further than this wall when the doors of the church are closed. But the eyes of the Christian see into the depths of eternity.’ (Jean-Baptiste-Marie Vianney, the Cure d’Ars) Let’s reflect on the above!   https://www.youtube.com/watch?v=HfNTfX1d4JY&amp;index=5&amp;list=PL66250C3D9737F98D </vt:lpstr>
      <vt:lpstr>Courage  To have the strength and confidence to accomplish difficult actions.  We are able to overcome our natural fear, for example David was not afraid of Goliath, or Jesus was not afraid of his unjust accusers, or people who saved the lives of others while risking their own.  We have no fear of what is to come when it comes to doing God’s will.     </vt:lpstr>
      <vt:lpstr>Courage  Christians who were martyred recently by the IS terrorist organisation were all blessed with the gift of courage.  Christians who do not give up their faith under persecution are all using the gift of courage.  </vt:lpstr>
      <vt:lpstr>Fortitude  In what circumstances today do we need to pray for this gift?  Read Hebrews 11:26-28 Matthew 24:13  Let us pray for the gift of Fortitude (0:16)  </vt:lpstr>
      <vt:lpstr>Piety (devotion)  To have familial respect for God, other persons and holy things.  In our relationship with God This gift - Gives us a taste for prayer - Makes us pray willingly and with enthusiasm - Makes a prayer come from the heart - Gives us the capacity to speak with God as a son or daughter, tenderly, to praise him and adore him   </vt:lpstr>
      <vt:lpstr>In our relationship with fellow human beings This gift - Makes us sensitive and attentive to each other, and helps us to deal with each other lovingly and with understanding - Helps us to see everyone as God’s child - Removes the thorns, shields us from blows, and smooths the rough corners of our relationships - Permeates child-parent, spousal, work colleague relationships, friendships, parish community relationships </vt:lpstr>
      <vt:lpstr>Piety  What does the 1st Commandment say? Psalm 150: 1-6: ‘Praise the Lord! Praise God in his sanctuary; praise him in his mighty heavens! Praise him for his mighty deeds; praise him according to his excellent greatness! Praise him with trumpet sound; praise him with lute and harp! Praise him with tambourine and dance; praise him with strings and pipe! Praise him with sounding cymbals; praise him with loud clashing cymbals! ..’ Matthew 6: 1-8 https://www.youtube.com/watch?v=oQvsX5wcATU&amp;index=3&amp;list=PL66250C3D9737F98D  (0:59)  </vt:lpstr>
      <vt:lpstr>Guess what is the next gift! I give you a clue!</vt:lpstr>
      <vt:lpstr>Fear of the Lord (Awe and Wonder)  To have a holy fear of offending God, because of His love for us and our love of Him.  Therefore this gift is - An attitude of great reverence and love out of knowing God’s love for us - A knowledge that God is a mystery who attracts and fascinates by love - A knowledge that God is a tremendous mystery who cannot be trivialised  </vt:lpstr>
      <vt:lpstr>Fear of the Lord (Awe and Wonder)  - A combination of attitudes that enables us to overcome the banality, the superficiality, the haste with which, for example, we pray, enter into church or live as a Christian.  Any thoughts about this?  Let’s read Psalm 92  </vt:lpstr>
      <vt:lpstr>Counsel  To perceive the actions we must do in particular situations. This gift is extremely important as life can be very confusing, and therefore we can hesitate with decision making and make the decisions that are not in accord with God’s plan. The gift of counsel helps us to make the right judgments and decisions promptly and with courage, in accord with God’s plan and our faith, and it cannot be explained without His intervention (supernatural).  </vt:lpstr>
      <vt:lpstr>Counsel - it is the perfection of the virtue of prudence - When one puts off decisions for a prolonged time, because one does not know what to do and prefers not to think about it, or hopes that someone else sometime will tell what to do, shows that the gift of counsel is lacking. - This gift comes with a sense of Joy, or energy, and enthusiasm or a courageous way of making judgements and decision. The beauty of this gift is that it forms personalities which are strong, tranquil and sure of themselves.    </vt:lpstr>
      <vt:lpstr>Counsel  - Counsel builds on both wisdom, which allows us to judge the things of the world in light of our final end, and understanding, which helps us to penetrate to the very core of the mysteries of our faith. "the Holy Spirit speaks, as it were with the gift of counsel, to the heart and in an instant enlightens a person what to do," writes Father Hardon. It is the gift that allows us as Christians to be assured that we will act correctly in times of trouble and trial.  </vt:lpstr>
      <vt:lpstr>Bible - King David used the gift of counsel very effectively, so much so that the Kingdom of Judah and Israel was the strongest and most prosperous in his times, therefore he became the greatest King of the history of Israel - Isaiah 11:2 ’And the spirit of the Lord shall rest upon him: the spirit of wisdom, and of understanding, the spirit of counsel, and of fortitude, the spirit of knowledge, and of godliness.’ (Douay-Rheims Bible) https://www.youtube.com/watch?v=Dc74_-4krcs&amp;list=PL66250C3D9737F98D&amp;index=7 (1:04)  </vt:lpstr>
      <vt:lpstr> Let us pray Psalm 150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gifts of the Holy Spirit (1)</dc:title>
  <dc:creator>Microsoft account</dc:creator>
  <cp:lastModifiedBy>Microsoft account</cp:lastModifiedBy>
  <cp:revision>3</cp:revision>
  <dcterms:created xsi:type="dcterms:W3CDTF">2020-05-14T10:12:16Z</dcterms:created>
  <dcterms:modified xsi:type="dcterms:W3CDTF">2020-05-14T10:19:36Z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