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270" r:id="rId3"/>
    <p:sldId id="269" r:id="rId4"/>
    <p:sldId id="257" r:id="rId5"/>
    <p:sldId id="272" r:id="rId6"/>
    <p:sldId id="273" r:id="rId7"/>
    <p:sldId id="275" r:id="rId8"/>
    <p:sldId id="277" r:id="rId9"/>
    <p:sldId id="278" r:id="rId10"/>
    <p:sldId id="279" r:id="rId11"/>
    <p:sldId id="280" r:id="rId12"/>
    <p:sldId id="281" r:id="rId13"/>
    <p:sldId id="282" r:id="rId14"/>
    <p:sldId id="283" r:id="rId15"/>
    <p:sldId id="284" r:id="rId16"/>
    <p:sldId id="285" r:id="rId17"/>
    <p:sldId id="286" r:id="rId18"/>
    <p:sldId id="287" r:id="rId19"/>
    <p:sldId id="289" r:id="rId20"/>
    <p:sldId id="288" r:id="rId21"/>
    <p:sldId id="290" r:id="rId22"/>
    <p:sldId id="274" r:id="rId23"/>
    <p:sldId id="291" r:id="rId24"/>
    <p:sldId id="292" r:id="rId25"/>
    <p:sldId id="293" r:id="rId26"/>
    <p:sldId id="294" r:id="rId27"/>
    <p:sldId id="267" r:id="rId28"/>
    <p:sldId id="268" r:id="rId29"/>
    <p:sldId id="25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844095-3CA6-456B-B22B-314931249811}" v="198" dt="2019-06-19T22:32:58.368"/>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6" d="100"/>
          <a:sy n="86" d="100"/>
        </p:scale>
        <p:origin x="562" y="58"/>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204CD-6958-4A55-82AA-4AD73B3B6A19}"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n-US"/>
        </a:p>
      </dgm:t>
    </dgm:pt>
    <dgm:pt modelId="{C712D637-7FF1-401C-9304-F85D1B95B226}">
      <dgm:prSet phldrT="[Text]"/>
      <dgm:spPr/>
      <dgm:t>
        <a:bodyPr/>
        <a:lstStyle/>
        <a:p>
          <a:r>
            <a:rPr lang="en-US" dirty="0"/>
            <a:t>Step 1</a:t>
          </a:r>
        </a:p>
      </dgm:t>
    </dgm:pt>
    <dgm:pt modelId="{05E1DD5C-7FEF-48F0-9651-C74D082ACBA9}" type="parTrans" cxnId="{9653D664-EC18-40D7-9F5E-3B27A70DCA4D}">
      <dgm:prSet/>
      <dgm:spPr/>
      <dgm:t>
        <a:bodyPr/>
        <a:lstStyle/>
        <a:p>
          <a:endParaRPr lang="en-US"/>
        </a:p>
      </dgm:t>
    </dgm:pt>
    <dgm:pt modelId="{F14B97BF-E90F-4D5A-A42B-6364BCB81249}" type="sibTrans" cxnId="{9653D664-EC18-40D7-9F5E-3B27A70DCA4D}">
      <dgm:prSet/>
      <dgm:spPr/>
      <dgm:t>
        <a:bodyPr/>
        <a:lstStyle/>
        <a:p>
          <a:endParaRPr lang="en-US"/>
        </a:p>
      </dgm:t>
    </dgm:pt>
    <dgm:pt modelId="{743FE7B1-011B-42E6-8768-1EB3E95741FA}">
      <dgm:prSet phldrT="[Text]"/>
      <dgm:spPr/>
      <dgm:t>
        <a:bodyPr/>
        <a:lstStyle/>
        <a:p>
          <a:r>
            <a:rPr lang="en-US" dirty="0">
              <a:solidFill>
                <a:srgbClr val="FF0000"/>
              </a:solidFill>
            </a:rPr>
            <a:t>LISTEN</a:t>
          </a:r>
          <a:r>
            <a:rPr lang="en-US" dirty="0"/>
            <a:t> to young people/families</a:t>
          </a:r>
        </a:p>
      </dgm:t>
    </dgm:pt>
    <dgm:pt modelId="{921AFB12-2D70-40FB-8AB1-299E0FF2C5A6}" type="parTrans" cxnId="{6D29C741-1B1E-4EBC-A0C7-F287A8ED285A}">
      <dgm:prSet/>
      <dgm:spPr/>
      <dgm:t>
        <a:bodyPr/>
        <a:lstStyle/>
        <a:p>
          <a:endParaRPr lang="en-US"/>
        </a:p>
      </dgm:t>
    </dgm:pt>
    <dgm:pt modelId="{FFAF77DD-A644-4C36-8908-6204BB0D9268}" type="sibTrans" cxnId="{6D29C741-1B1E-4EBC-A0C7-F287A8ED285A}">
      <dgm:prSet/>
      <dgm:spPr/>
      <dgm:t>
        <a:bodyPr/>
        <a:lstStyle/>
        <a:p>
          <a:endParaRPr lang="en-US"/>
        </a:p>
      </dgm:t>
    </dgm:pt>
    <dgm:pt modelId="{DB6AA457-F75F-415D-BDD5-92045774FE4B}">
      <dgm:prSet phldrT="[Text]"/>
      <dgm:spPr/>
      <dgm:t>
        <a:bodyPr/>
        <a:lstStyle/>
        <a:p>
          <a:r>
            <a:rPr lang="en-US" dirty="0"/>
            <a:t>Step 2</a:t>
          </a:r>
        </a:p>
      </dgm:t>
    </dgm:pt>
    <dgm:pt modelId="{195DBB62-3C1E-4BED-ADB6-6E31CA6ABD63}" type="parTrans" cxnId="{93F76B4F-907D-4630-B1A9-C3BE3C102DFF}">
      <dgm:prSet/>
      <dgm:spPr/>
      <dgm:t>
        <a:bodyPr/>
        <a:lstStyle/>
        <a:p>
          <a:endParaRPr lang="en-US"/>
        </a:p>
      </dgm:t>
    </dgm:pt>
    <dgm:pt modelId="{C684833D-85CC-4010-A138-ABC65E139C69}" type="sibTrans" cxnId="{93F76B4F-907D-4630-B1A9-C3BE3C102DFF}">
      <dgm:prSet/>
      <dgm:spPr/>
      <dgm:t>
        <a:bodyPr/>
        <a:lstStyle/>
        <a:p>
          <a:endParaRPr lang="en-US"/>
        </a:p>
      </dgm:t>
    </dgm:pt>
    <dgm:pt modelId="{3FE03ED9-3066-4E28-8291-0B1764DC85D6}">
      <dgm:prSet phldrT="[Text]"/>
      <dgm:spPr/>
      <dgm:t>
        <a:bodyPr/>
        <a:lstStyle/>
        <a:p>
          <a:r>
            <a:rPr lang="en-US" dirty="0"/>
            <a:t>Create a shared story </a:t>
          </a:r>
          <a:r>
            <a:rPr lang="en-US" dirty="0">
              <a:solidFill>
                <a:srgbClr val="FF0000"/>
              </a:solidFill>
            </a:rPr>
            <a:t>VISION</a:t>
          </a:r>
        </a:p>
      </dgm:t>
    </dgm:pt>
    <dgm:pt modelId="{70F79093-990B-4C69-A0BC-6E28D692D24F}" type="parTrans" cxnId="{EF7A2011-FCAC-41A8-A305-634BF780B59D}">
      <dgm:prSet/>
      <dgm:spPr/>
      <dgm:t>
        <a:bodyPr/>
        <a:lstStyle/>
        <a:p>
          <a:endParaRPr lang="en-US"/>
        </a:p>
      </dgm:t>
    </dgm:pt>
    <dgm:pt modelId="{2D17DCF5-1F10-4F99-AFA5-9D17F12D0A73}" type="sibTrans" cxnId="{EF7A2011-FCAC-41A8-A305-634BF780B59D}">
      <dgm:prSet/>
      <dgm:spPr/>
      <dgm:t>
        <a:bodyPr/>
        <a:lstStyle/>
        <a:p>
          <a:endParaRPr lang="en-US"/>
        </a:p>
      </dgm:t>
    </dgm:pt>
    <dgm:pt modelId="{C3DC95A2-4D92-42C5-966E-8600E4BA31BD}">
      <dgm:prSet phldrT="[Text]"/>
      <dgm:spPr/>
      <dgm:t>
        <a:bodyPr/>
        <a:lstStyle/>
        <a:p>
          <a:r>
            <a:rPr lang="en-US" dirty="0"/>
            <a:t>Step 3</a:t>
          </a:r>
        </a:p>
      </dgm:t>
    </dgm:pt>
    <dgm:pt modelId="{F9D94033-59E5-4228-A5F3-6CB272E77E3B}" type="parTrans" cxnId="{8A476EEB-6A39-4004-AD8C-BD56913E7B26}">
      <dgm:prSet/>
      <dgm:spPr/>
      <dgm:t>
        <a:bodyPr/>
        <a:lstStyle/>
        <a:p>
          <a:endParaRPr lang="en-US"/>
        </a:p>
      </dgm:t>
    </dgm:pt>
    <dgm:pt modelId="{A43E3114-C8AC-4F44-952D-8A0D6A8A6B45}" type="sibTrans" cxnId="{8A476EEB-6A39-4004-AD8C-BD56913E7B26}">
      <dgm:prSet/>
      <dgm:spPr/>
      <dgm:t>
        <a:bodyPr/>
        <a:lstStyle/>
        <a:p>
          <a:endParaRPr lang="en-US"/>
        </a:p>
      </dgm:t>
    </dgm:pt>
    <dgm:pt modelId="{17ACD041-408C-4E7D-B463-7267D32756A1}">
      <dgm:prSet phldrT="[Text]"/>
      <dgm:spPr/>
      <dgm:t>
        <a:bodyPr/>
        <a:lstStyle/>
        <a:p>
          <a:r>
            <a:rPr lang="en-US" dirty="0"/>
            <a:t>Develop a </a:t>
          </a:r>
          <a:r>
            <a:rPr lang="en-US" dirty="0">
              <a:solidFill>
                <a:srgbClr val="FF0000"/>
              </a:solidFill>
            </a:rPr>
            <a:t>PLAN</a:t>
          </a:r>
          <a:r>
            <a:rPr lang="en-US" dirty="0"/>
            <a:t> for change</a:t>
          </a:r>
        </a:p>
      </dgm:t>
    </dgm:pt>
    <dgm:pt modelId="{209FC651-3F8E-4BF8-8C06-328027667041}" type="parTrans" cxnId="{EBCDDEFB-4955-4864-90AB-7D693BE5DA0A}">
      <dgm:prSet/>
      <dgm:spPr/>
      <dgm:t>
        <a:bodyPr/>
        <a:lstStyle/>
        <a:p>
          <a:endParaRPr lang="en-US"/>
        </a:p>
      </dgm:t>
    </dgm:pt>
    <dgm:pt modelId="{A6AA8096-532A-4378-9BB6-B585B46357E5}" type="sibTrans" cxnId="{EBCDDEFB-4955-4864-90AB-7D693BE5DA0A}">
      <dgm:prSet/>
      <dgm:spPr/>
      <dgm:t>
        <a:bodyPr/>
        <a:lstStyle/>
        <a:p>
          <a:endParaRPr lang="en-US"/>
        </a:p>
      </dgm:t>
    </dgm:pt>
    <dgm:pt modelId="{31D3AE5D-DA06-4E2D-9D68-F5531DFE7C2B}" type="pres">
      <dgm:prSet presAssocID="{CD5204CD-6958-4A55-82AA-4AD73B3B6A19}" presName="Name0" presStyleCnt="0">
        <dgm:presLayoutVars>
          <dgm:dir/>
          <dgm:animLvl val="lvl"/>
          <dgm:resizeHandles val="exact"/>
        </dgm:presLayoutVars>
      </dgm:prSet>
      <dgm:spPr/>
    </dgm:pt>
    <dgm:pt modelId="{127AFF01-F37D-42CC-8885-1689151201CD}" type="pres">
      <dgm:prSet presAssocID="{C3DC95A2-4D92-42C5-966E-8600E4BA31BD}" presName="boxAndChildren" presStyleCnt="0"/>
      <dgm:spPr/>
    </dgm:pt>
    <dgm:pt modelId="{588D9B7D-EC68-4FB0-96F2-2E47AC868059}" type="pres">
      <dgm:prSet presAssocID="{C3DC95A2-4D92-42C5-966E-8600E4BA31BD}" presName="parentTextBox" presStyleLbl="node1" presStyleIdx="0" presStyleCnt="3"/>
      <dgm:spPr/>
    </dgm:pt>
    <dgm:pt modelId="{B752F9F5-2482-4D52-A33E-BE0263F4B0EA}" type="pres">
      <dgm:prSet presAssocID="{C3DC95A2-4D92-42C5-966E-8600E4BA31BD}" presName="entireBox" presStyleLbl="node1" presStyleIdx="0" presStyleCnt="3"/>
      <dgm:spPr/>
    </dgm:pt>
    <dgm:pt modelId="{2DA8AD2F-BF50-4911-9A17-8274766C00A6}" type="pres">
      <dgm:prSet presAssocID="{C3DC95A2-4D92-42C5-966E-8600E4BA31BD}" presName="descendantBox" presStyleCnt="0"/>
      <dgm:spPr/>
    </dgm:pt>
    <dgm:pt modelId="{C4F2ADBF-C592-483D-A6FF-5DB9D2A90309}" type="pres">
      <dgm:prSet presAssocID="{17ACD041-408C-4E7D-B463-7267D32756A1}" presName="childTextBox" presStyleLbl="fgAccFollowNode1" presStyleIdx="0" presStyleCnt="3" custLinFactNeighborX="-82" custLinFactNeighborY="189">
        <dgm:presLayoutVars>
          <dgm:bulletEnabled val="1"/>
        </dgm:presLayoutVars>
      </dgm:prSet>
      <dgm:spPr/>
    </dgm:pt>
    <dgm:pt modelId="{7F8DEC81-0DCB-4545-8129-1A1632B41B5E}" type="pres">
      <dgm:prSet presAssocID="{C684833D-85CC-4010-A138-ABC65E139C69}" presName="sp" presStyleCnt="0"/>
      <dgm:spPr/>
    </dgm:pt>
    <dgm:pt modelId="{33200553-5A1C-45F1-A422-26ECCEDBD439}" type="pres">
      <dgm:prSet presAssocID="{DB6AA457-F75F-415D-BDD5-92045774FE4B}" presName="arrowAndChildren" presStyleCnt="0"/>
      <dgm:spPr/>
    </dgm:pt>
    <dgm:pt modelId="{7371425A-4D37-4FA7-A21E-1529F4324E45}" type="pres">
      <dgm:prSet presAssocID="{DB6AA457-F75F-415D-BDD5-92045774FE4B}" presName="parentTextArrow" presStyleLbl="node1" presStyleIdx="0" presStyleCnt="3"/>
      <dgm:spPr/>
    </dgm:pt>
    <dgm:pt modelId="{80AD606B-F25E-46DF-B405-18F7D2EAE74A}" type="pres">
      <dgm:prSet presAssocID="{DB6AA457-F75F-415D-BDD5-92045774FE4B}" presName="arrow" presStyleLbl="node1" presStyleIdx="1" presStyleCnt="3"/>
      <dgm:spPr/>
    </dgm:pt>
    <dgm:pt modelId="{72E9B7A5-E5DC-46EA-A30C-DAC09ADD2BF7}" type="pres">
      <dgm:prSet presAssocID="{DB6AA457-F75F-415D-BDD5-92045774FE4B}" presName="descendantArrow" presStyleCnt="0"/>
      <dgm:spPr/>
    </dgm:pt>
    <dgm:pt modelId="{A6EE397C-6C28-4128-BFFE-CFF44F70153F}" type="pres">
      <dgm:prSet presAssocID="{3FE03ED9-3066-4E28-8291-0B1764DC85D6}" presName="childTextArrow" presStyleLbl="fgAccFollowNode1" presStyleIdx="1" presStyleCnt="3">
        <dgm:presLayoutVars>
          <dgm:bulletEnabled val="1"/>
        </dgm:presLayoutVars>
      </dgm:prSet>
      <dgm:spPr/>
    </dgm:pt>
    <dgm:pt modelId="{0226793B-92A0-4530-A8D1-D80AF6A16C31}" type="pres">
      <dgm:prSet presAssocID="{F14B97BF-E90F-4D5A-A42B-6364BCB81249}" presName="sp" presStyleCnt="0"/>
      <dgm:spPr/>
    </dgm:pt>
    <dgm:pt modelId="{1A669411-1539-46A4-9D6E-2C85E15B0FA6}" type="pres">
      <dgm:prSet presAssocID="{C712D637-7FF1-401C-9304-F85D1B95B226}" presName="arrowAndChildren" presStyleCnt="0"/>
      <dgm:spPr/>
    </dgm:pt>
    <dgm:pt modelId="{859CA2CA-8A33-4975-9F01-7A3C8BB729DE}" type="pres">
      <dgm:prSet presAssocID="{C712D637-7FF1-401C-9304-F85D1B95B226}" presName="parentTextArrow" presStyleLbl="node1" presStyleIdx="1" presStyleCnt="3"/>
      <dgm:spPr/>
    </dgm:pt>
    <dgm:pt modelId="{A48265CE-F3A3-46DB-9DD2-97590B4DBB84}" type="pres">
      <dgm:prSet presAssocID="{C712D637-7FF1-401C-9304-F85D1B95B226}" presName="arrow" presStyleLbl="node1" presStyleIdx="2" presStyleCnt="3" custLinFactNeighborY="1058"/>
      <dgm:spPr/>
    </dgm:pt>
    <dgm:pt modelId="{DB89CC08-BF2F-4B2E-B88D-22F7BE6ECA5F}" type="pres">
      <dgm:prSet presAssocID="{C712D637-7FF1-401C-9304-F85D1B95B226}" presName="descendantArrow" presStyleCnt="0"/>
      <dgm:spPr/>
    </dgm:pt>
    <dgm:pt modelId="{59FFE57C-E5F2-4FBD-AA4D-8DB27381892F}" type="pres">
      <dgm:prSet presAssocID="{743FE7B1-011B-42E6-8768-1EB3E95741FA}" presName="childTextArrow" presStyleLbl="fgAccFollowNode1" presStyleIdx="2" presStyleCnt="3">
        <dgm:presLayoutVars>
          <dgm:bulletEnabled val="1"/>
        </dgm:presLayoutVars>
      </dgm:prSet>
      <dgm:spPr/>
    </dgm:pt>
  </dgm:ptLst>
  <dgm:cxnLst>
    <dgm:cxn modelId="{9316510D-13B4-4805-A422-3ADE472E3CED}" type="presOf" srcId="{17ACD041-408C-4E7D-B463-7267D32756A1}" destId="{C4F2ADBF-C592-483D-A6FF-5DB9D2A90309}" srcOrd="0" destOrd="0" presId="urn:microsoft.com/office/officeart/2005/8/layout/process4"/>
    <dgm:cxn modelId="{EF7A2011-FCAC-41A8-A305-634BF780B59D}" srcId="{DB6AA457-F75F-415D-BDD5-92045774FE4B}" destId="{3FE03ED9-3066-4E28-8291-0B1764DC85D6}" srcOrd="0" destOrd="0" parTransId="{70F79093-990B-4C69-A0BC-6E28D692D24F}" sibTransId="{2D17DCF5-1F10-4F99-AFA5-9D17F12D0A73}"/>
    <dgm:cxn modelId="{1D511413-BA69-4C30-A06E-819D3DD30080}" type="presOf" srcId="{743FE7B1-011B-42E6-8768-1EB3E95741FA}" destId="{59FFE57C-E5F2-4FBD-AA4D-8DB27381892F}" srcOrd="0" destOrd="0" presId="urn:microsoft.com/office/officeart/2005/8/layout/process4"/>
    <dgm:cxn modelId="{0ED8DE1E-44AE-4D6E-B272-36A837D116F5}" type="presOf" srcId="{DB6AA457-F75F-415D-BDD5-92045774FE4B}" destId="{80AD606B-F25E-46DF-B405-18F7D2EAE74A}" srcOrd="1" destOrd="0" presId="urn:microsoft.com/office/officeart/2005/8/layout/process4"/>
    <dgm:cxn modelId="{6D29C741-1B1E-4EBC-A0C7-F287A8ED285A}" srcId="{C712D637-7FF1-401C-9304-F85D1B95B226}" destId="{743FE7B1-011B-42E6-8768-1EB3E95741FA}" srcOrd="0" destOrd="0" parTransId="{921AFB12-2D70-40FB-8AB1-299E0FF2C5A6}" sibTransId="{FFAF77DD-A644-4C36-8908-6204BB0D9268}"/>
    <dgm:cxn modelId="{9653D664-EC18-40D7-9F5E-3B27A70DCA4D}" srcId="{CD5204CD-6958-4A55-82AA-4AD73B3B6A19}" destId="{C712D637-7FF1-401C-9304-F85D1B95B226}" srcOrd="0" destOrd="0" parTransId="{05E1DD5C-7FEF-48F0-9651-C74D082ACBA9}" sibTransId="{F14B97BF-E90F-4D5A-A42B-6364BCB81249}"/>
    <dgm:cxn modelId="{2F493247-DD71-42E2-BA13-315F9C6D9D25}" type="presOf" srcId="{C712D637-7FF1-401C-9304-F85D1B95B226}" destId="{A48265CE-F3A3-46DB-9DD2-97590B4DBB84}" srcOrd="1" destOrd="0" presId="urn:microsoft.com/office/officeart/2005/8/layout/process4"/>
    <dgm:cxn modelId="{93F76B4F-907D-4630-B1A9-C3BE3C102DFF}" srcId="{CD5204CD-6958-4A55-82AA-4AD73B3B6A19}" destId="{DB6AA457-F75F-415D-BDD5-92045774FE4B}" srcOrd="1" destOrd="0" parTransId="{195DBB62-3C1E-4BED-ADB6-6E31CA6ABD63}" sibTransId="{C684833D-85CC-4010-A138-ABC65E139C69}"/>
    <dgm:cxn modelId="{8C9BD688-12E5-4F5A-8BDA-E772A4740AB3}" type="presOf" srcId="{C712D637-7FF1-401C-9304-F85D1B95B226}" destId="{859CA2CA-8A33-4975-9F01-7A3C8BB729DE}" srcOrd="0" destOrd="0" presId="urn:microsoft.com/office/officeart/2005/8/layout/process4"/>
    <dgm:cxn modelId="{C5225FAC-9385-411A-BFDD-CA9618BF9F59}" type="presOf" srcId="{C3DC95A2-4D92-42C5-966E-8600E4BA31BD}" destId="{588D9B7D-EC68-4FB0-96F2-2E47AC868059}" srcOrd="0" destOrd="0" presId="urn:microsoft.com/office/officeart/2005/8/layout/process4"/>
    <dgm:cxn modelId="{0CE79BAC-C717-4253-9B80-C8A96B03C6F6}" type="presOf" srcId="{DB6AA457-F75F-415D-BDD5-92045774FE4B}" destId="{7371425A-4D37-4FA7-A21E-1529F4324E45}" srcOrd="0" destOrd="0" presId="urn:microsoft.com/office/officeart/2005/8/layout/process4"/>
    <dgm:cxn modelId="{0203F2AF-F4DC-42DB-872C-0270CF20114A}" type="presOf" srcId="{C3DC95A2-4D92-42C5-966E-8600E4BA31BD}" destId="{B752F9F5-2482-4D52-A33E-BE0263F4B0EA}" srcOrd="1" destOrd="0" presId="urn:microsoft.com/office/officeart/2005/8/layout/process4"/>
    <dgm:cxn modelId="{8F9C94B8-2722-4DFB-8419-922357272B6B}" type="presOf" srcId="{CD5204CD-6958-4A55-82AA-4AD73B3B6A19}" destId="{31D3AE5D-DA06-4E2D-9D68-F5531DFE7C2B}" srcOrd="0" destOrd="0" presId="urn:microsoft.com/office/officeart/2005/8/layout/process4"/>
    <dgm:cxn modelId="{CAE3D8D7-871D-4B8C-B4F6-79D747E55EE8}" type="presOf" srcId="{3FE03ED9-3066-4E28-8291-0B1764DC85D6}" destId="{A6EE397C-6C28-4128-BFFE-CFF44F70153F}" srcOrd="0" destOrd="0" presId="urn:microsoft.com/office/officeart/2005/8/layout/process4"/>
    <dgm:cxn modelId="{8A476EEB-6A39-4004-AD8C-BD56913E7B26}" srcId="{CD5204CD-6958-4A55-82AA-4AD73B3B6A19}" destId="{C3DC95A2-4D92-42C5-966E-8600E4BA31BD}" srcOrd="2" destOrd="0" parTransId="{F9D94033-59E5-4228-A5F3-6CB272E77E3B}" sibTransId="{A43E3114-C8AC-4F44-952D-8A0D6A8A6B45}"/>
    <dgm:cxn modelId="{EBCDDEFB-4955-4864-90AB-7D693BE5DA0A}" srcId="{C3DC95A2-4D92-42C5-966E-8600E4BA31BD}" destId="{17ACD041-408C-4E7D-B463-7267D32756A1}" srcOrd="0" destOrd="0" parTransId="{209FC651-3F8E-4BF8-8C06-328027667041}" sibTransId="{A6AA8096-532A-4378-9BB6-B585B46357E5}"/>
    <dgm:cxn modelId="{598A8450-75AF-481D-9841-1D23F9884FD1}" type="presParOf" srcId="{31D3AE5D-DA06-4E2D-9D68-F5531DFE7C2B}" destId="{127AFF01-F37D-42CC-8885-1689151201CD}" srcOrd="0" destOrd="0" presId="urn:microsoft.com/office/officeart/2005/8/layout/process4"/>
    <dgm:cxn modelId="{DA7B1C90-E6CA-4055-851A-0557606EBDAC}" type="presParOf" srcId="{127AFF01-F37D-42CC-8885-1689151201CD}" destId="{588D9B7D-EC68-4FB0-96F2-2E47AC868059}" srcOrd="0" destOrd="0" presId="urn:microsoft.com/office/officeart/2005/8/layout/process4"/>
    <dgm:cxn modelId="{0E7073F3-923D-4ED6-B41B-384A82C8C200}" type="presParOf" srcId="{127AFF01-F37D-42CC-8885-1689151201CD}" destId="{B752F9F5-2482-4D52-A33E-BE0263F4B0EA}" srcOrd="1" destOrd="0" presId="urn:microsoft.com/office/officeart/2005/8/layout/process4"/>
    <dgm:cxn modelId="{34DACDD9-579D-484A-A6CA-92F20AC63C35}" type="presParOf" srcId="{127AFF01-F37D-42CC-8885-1689151201CD}" destId="{2DA8AD2F-BF50-4911-9A17-8274766C00A6}" srcOrd="2" destOrd="0" presId="urn:microsoft.com/office/officeart/2005/8/layout/process4"/>
    <dgm:cxn modelId="{CE9F8C4F-B92C-4259-B12C-1B419BF89D38}" type="presParOf" srcId="{2DA8AD2F-BF50-4911-9A17-8274766C00A6}" destId="{C4F2ADBF-C592-483D-A6FF-5DB9D2A90309}" srcOrd="0" destOrd="0" presId="urn:microsoft.com/office/officeart/2005/8/layout/process4"/>
    <dgm:cxn modelId="{47EA5B00-FECA-4EA3-8858-020831D68EBC}" type="presParOf" srcId="{31D3AE5D-DA06-4E2D-9D68-F5531DFE7C2B}" destId="{7F8DEC81-0DCB-4545-8129-1A1632B41B5E}" srcOrd="1" destOrd="0" presId="urn:microsoft.com/office/officeart/2005/8/layout/process4"/>
    <dgm:cxn modelId="{F9086655-70F6-4D62-803D-9FB2B9CECBD7}" type="presParOf" srcId="{31D3AE5D-DA06-4E2D-9D68-F5531DFE7C2B}" destId="{33200553-5A1C-45F1-A422-26ECCEDBD439}" srcOrd="2" destOrd="0" presId="urn:microsoft.com/office/officeart/2005/8/layout/process4"/>
    <dgm:cxn modelId="{F9C4E479-1A12-49B4-840E-90ED42B6D93D}" type="presParOf" srcId="{33200553-5A1C-45F1-A422-26ECCEDBD439}" destId="{7371425A-4D37-4FA7-A21E-1529F4324E45}" srcOrd="0" destOrd="0" presId="urn:microsoft.com/office/officeart/2005/8/layout/process4"/>
    <dgm:cxn modelId="{48F1D443-1A01-4371-8854-D60E466CE0B6}" type="presParOf" srcId="{33200553-5A1C-45F1-A422-26ECCEDBD439}" destId="{80AD606B-F25E-46DF-B405-18F7D2EAE74A}" srcOrd="1" destOrd="0" presId="urn:microsoft.com/office/officeart/2005/8/layout/process4"/>
    <dgm:cxn modelId="{BAD9D01B-996C-4986-8FD9-37049CDB92B5}" type="presParOf" srcId="{33200553-5A1C-45F1-A422-26ECCEDBD439}" destId="{72E9B7A5-E5DC-46EA-A30C-DAC09ADD2BF7}" srcOrd="2" destOrd="0" presId="urn:microsoft.com/office/officeart/2005/8/layout/process4"/>
    <dgm:cxn modelId="{3F8AE4D0-C1B9-49A3-9D85-FA13C986C03B}" type="presParOf" srcId="{72E9B7A5-E5DC-46EA-A30C-DAC09ADD2BF7}" destId="{A6EE397C-6C28-4128-BFFE-CFF44F70153F}" srcOrd="0" destOrd="0" presId="urn:microsoft.com/office/officeart/2005/8/layout/process4"/>
    <dgm:cxn modelId="{DF157FA0-6CFF-475F-B2C1-C14A30CA284D}" type="presParOf" srcId="{31D3AE5D-DA06-4E2D-9D68-F5531DFE7C2B}" destId="{0226793B-92A0-4530-A8D1-D80AF6A16C31}" srcOrd="3" destOrd="0" presId="urn:microsoft.com/office/officeart/2005/8/layout/process4"/>
    <dgm:cxn modelId="{D9B8890F-622F-4EF7-B8C9-501999392107}" type="presParOf" srcId="{31D3AE5D-DA06-4E2D-9D68-F5531DFE7C2B}" destId="{1A669411-1539-46A4-9D6E-2C85E15B0FA6}" srcOrd="4" destOrd="0" presId="urn:microsoft.com/office/officeart/2005/8/layout/process4"/>
    <dgm:cxn modelId="{CF2E4F72-F757-4A14-BF45-750381229016}" type="presParOf" srcId="{1A669411-1539-46A4-9D6E-2C85E15B0FA6}" destId="{859CA2CA-8A33-4975-9F01-7A3C8BB729DE}" srcOrd="0" destOrd="0" presId="urn:microsoft.com/office/officeart/2005/8/layout/process4"/>
    <dgm:cxn modelId="{4476044B-B0FF-4572-BB01-9732B848392A}" type="presParOf" srcId="{1A669411-1539-46A4-9D6E-2C85E15B0FA6}" destId="{A48265CE-F3A3-46DB-9DD2-97590B4DBB84}" srcOrd="1" destOrd="0" presId="urn:microsoft.com/office/officeart/2005/8/layout/process4"/>
    <dgm:cxn modelId="{108CBA6F-ABE6-49B0-8D57-CCB454AC970F}" type="presParOf" srcId="{1A669411-1539-46A4-9D6E-2C85E15B0FA6}" destId="{DB89CC08-BF2F-4B2E-B88D-22F7BE6ECA5F}" srcOrd="2" destOrd="0" presId="urn:microsoft.com/office/officeart/2005/8/layout/process4"/>
    <dgm:cxn modelId="{C675B826-3900-4575-89A0-DB78CA5B441C}" type="presParOf" srcId="{DB89CC08-BF2F-4B2E-B88D-22F7BE6ECA5F}" destId="{59FFE57C-E5F2-4FBD-AA4D-8DB27381892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2F9F5-2482-4D52-A33E-BE0263F4B0EA}">
      <dsp:nvSpPr>
        <dsp:cNvPr id="0" name=""/>
        <dsp:cNvSpPr/>
      </dsp:nvSpPr>
      <dsp:spPr>
        <a:xfrm>
          <a:off x="0" y="3443976"/>
          <a:ext cx="4800600" cy="113038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Step 3</a:t>
          </a:r>
        </a:p>
      </dsp:txBody>
      <dsp:txXfrm>
        <a:off x="0" y="3443976"/>
        <a:ext cx="4800600" cy="610410"/>
      </dsp:txXfrm>
    </dsp:sp>
    <dsp:sp modelId="{C4F2ADBF-C592-483D-A6FF-5DB9D2A90309}">
      <dsp:nvSpPr>
        <dsp:cNvPr id="0" name=""/>
        <dsp:cNvSpPr/>
      </dsp:nvSpPr>
      <dsp:spPr>
        <a:xfrm>
          <a:off x="0" y="4032761"/>
          <a:ext cx="4800600" cy="51997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Develop a </a:t>
          </a:r>
          <a:r>
            <a:rPr lang="en-US" sz="2500" kern="1200" dirty="0">
              <a:solidFill>
                <a:srgbClr val="FF0000"/>
              </a:solidFill>
            </a:rPr>
            <a:t>PLAN</a:t>
          </a:r>
          <a:r>
            <a:rPr lang="en-US" sz="2500" kern="1200" dirty="0"/>
            <a:t> for change</a:t>
          </a:r>
        </a:p>
      </dsp:txBody>
      <dsp:txXfrm>
        <a:off x="0" y="4032761"/>
        <a:ext cx="4800600" cy="519979"/>
      </dsp:txXfrm>
    </dsp:sp>
    <dsp:sp modelId="{80AD606B-F25E-46DF-B405-18F7D2EAE74A}">
      <dsp:nvSpPr>
        <dsp:cNvPr id="0" name=""/>
        <dsp:cNvSpPr/>
      </dsp:nvSpPr>
      <dsp:spPr>
        <a:xfrm rot="10800000">
          <a:off x="0" y="1722392"/>
          <a:ext cx="4800600" cy="1738539"/>
        </a:xfrm>
        <a:prstGeom prst="upArrowCallout">
          <a:avLst/>
        </a:prstGeom>
        <a:solidFill>
          <a:schemeClr val="accent3">
            <a:hueOff val="-2534557"/>
            <a:satOff val="-1169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Step 2</a:t>
          </a:r>
        </a:p>
      </dsp:txBody>
      <dsp:txXfrm rot="-10800000">
        <a:off x="0" y="1722392"/>
        <a:ext cx="4800600" cy="610227"/>
      </dsp:txXfrm>
    </dsp:sp>
    <dsp:sp modelId="{A6EE397C-6C28-4128-BFFE-CFF44F70153F}">
      <dsp:nvSpPr>
        <dsp:cNvPr id="0" name=""/>
        <dsp:cNvSpPr/>
      </dsp:nvSpPr>
      <dsp:spPr>
        <a:xfrm>
          <a:off x="0" y="2332619"/>
          <a:ext cx="4800600" cy="519823"/>
        </a:xfrm>
        <a:prstGeom prst="rect">
          <a:avLst/>
        </a:prstGeom>
        <a:solidFill>
          <a:schemeClr val="accent3">
            <a:tint val="40000"/>
            <a:alpha val="90000"/>
            <a:hueOff val="-2741727"/>
            <a:satOff val="-1431"/>
            <a:lumOff val="123"/>
            <a:alphaOff val="0"/>
          </a:schemeClr>
        </a:solidFill>
        <a:ln w="12700" cap="flat" cmpd="sng" algn="ctr">
          <a:solidFill>
            <a:schemeClr val="accent3">
              <a:tint val="40000"/>
              <a:alpha val="90000"/>
              <a:hueOff val="-2741727"/>
              <a:satOff val="-1431"/>
              <a:lumOff val="12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Create a shared story </a:t>
          </a:r>
          <a:r>
            <a:rPr lang="en-US" sz="2500" kern="1200" dirty="0">
              <a:solidFill>
                <a:srgbClr val="FF0000"/>
              </a:solidFill>
            </a:rPr>
            <a:t>VISION</a:t>
          </a:r>
        </a:p>
      </dsp:txBody>
      <dsp:txXfrm>
        <a:off x="0" y="2332619"/>
        <a:ext cx="4800600" cy="519823"/>
      </dsp:txXfrm>
    </dsp:sp>
    <dsp:sp modelId="{A48265CE-F3A3-46DB-9DD2-97590B4DBB84}">
      <dsp:nvSpPr>
        <dsp:cNvPr id="0" name=""/>
        <dsp:cNvSpPr/>
      </dsp:nvSpPr>
      <dsp:spPr>
        <a:xfrm rot="10800000">
          <a:off x="0" y="19202"/>
          <a:ext cx="4800600" cy="1738539"/>
        </a:xfrm>
        <a:prstGeom prst="upArrowCallout">
          <a:avLst/>
        </a:prstGeom>
        <a:solidFill>
          <a:schemeClr val="accent3">
            <a:hueOff val="-5069114"/>
            <a:satOff val="-23387"/>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Step 1</a:t>
          </a:r>
        </a:p>
      </dsp:txBody>
      <dsp:txXfrm rot="-10800000">
        <a:off x="0" y="19202"/>
        <a:ext cx="4800600" cy="610227"/>
      </dsp:txXfrm>
    </dsp:sp>
    <dsp:sp modelId="{59FFE57C-E5F2-4FBD-AA4D-8DB27381892F}">
      <dsp:nvSpPr>
        <dsp:cNvPr id="0" name=""/>
        <dsp:cNvSpPr/>
      </dsp:nvSpPr>
      <dsp:spPr>
        <a:xfrm>
          <a:off x="0" y="611036"/>
          <a:ext cx="4800600" cy="519823"/>
        </a:xfrm>
        <a:prstGeom prst="rect">
          <a:avLst/>
        </a:prstGeom>
        <a:solidFill>
          <a:schemeClr val="accent3">
            <a:tint val="40000"/>
            <a:alpha val="90000"/>
            <a:hueOff val="-5483455"/>
            <a:satOff val="-2863"/>
            <a:lumOff val="247"/>
            <a:alphaOff val="0"/>
          </a:schemeClr>
        </a:solidFill>
        <a:ln w="12700" cap="flat" cmpd="sng" algn="ctr">
          <a:solidFill>
            <a:schemeClr val="accent3">
              <a:tint val="40000"/>
              <a:alpha val="90000"/>
              <a:hueOff val="-5483455"/>
              <a:satOff val="-2863"/>
              <a:lumOff val="2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0000"/>
              </a:solidFill>
            </a:rPr>
            <a:t>LISTEN</a:t>
          </a:r>
          <a:r>
            <a:rPr lang="en-US" sz="2500" kern="1200" dirty="0"/>
            <a:t> to young people/families</a:t>
          </a:r>
        </a:p>
      </dsp:txBody>
      <dsp:txXfrm>
        <a:off x="0" y="611036"/>
        <a:ext cx="4800600" cy="5198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6/15/2019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6/15/2019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6/15/2019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6/15/2019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6/15/2019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6/15/2019</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6/15/2019</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6/15/2019</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6/15/2019</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6/15/2019</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biblegateway.com/passage/?search=Luke+10%3A25%E2%80%9337&amp;version=NIV" TargetMode="External"/><Relationship Id="rId2" Type="http://schemas.openxmlformats.org/officeDocument/2006/relationships/hyperlink" Target="https://www.biblegateway.com/passage/?search=Matthew+22%3A34-40&amp;version=NIV"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344" y="2060848"/>
            <a:ext cx="4752527" cy="3888432"/>
          </a:xfrm>
        </p:spPr>
        <p:txBody>
          <a:bodyPr/>
          <a:lstStyle/>
          <a:p>
            <a:r>
              <a:rPr lang="en-US" dirty="0"/>
              <a:t>Youth </a:t>
            </a:r>
            <a:br>
              <a:rPr lang="en-US" dirty="0"/>
            </a:br>
            <a:r>
              <a:rPr lang="en-US" dirty="0"/>
              <a:t>&amp; </a:t>
            </a:r>
            <a:br>
              <a:rPr lang="en-US" dirty="0"/>
            </a:br>
            <a:r>
              <a:rPr lang="en-US" dirty="0"/>
              <a:t>their Family</a:t>
            </a:r>
            <a:br>
              <a:rPr lang="en-US" dirty="0"/>
            </a:br>
            <a:r>
              <a:rPr lang="en-US" dirty="0"/>
              <a:t>&amp; </a:t>
            </a:r>
            <a:br>
              <a:rPr lang="en-US" dirty="0"/>
            </a:br>
            <a:r>
              <a:rPr lang="en-US" dirty="0"/>
              <a:t>the Church</a:t>
            </a:r>
          </a:p>
        </p:txBody>
      </p:sp>
      <p:pic>
        <p:nvPicPr>
          <p:cNvPr id="4" name="Picture 3">
            <a:extLst>
              <a:ext uri="{FF2B5EF4-FFF2-40B4-BE49-F238E27FC236}">
                <a16:creationId xmlns:a16="http://schemas.microsoft.com/office/drawing/2014/main" id="{6C7B2E18-097C-474D-B926-C0B53AF9F158}"/>
              </a:ext>
            </a:extLst>
          </p:cNvPr>
          <p:cNvPicPr>
            <a:picLocks noChangeAspect="1"/>
          </p:cNvPicPr>
          <p:nvPr/>
        </p:nvPicPr>
        <p:blipFill>
          <a:blip r:embed="rId2"/>
          <a:stretch>
            <a:fillRect/>
          </a:stretch>
        </p:blipFill>
        <p:spPr>
          <a:xfrm>
            <a:off x="2025357" y="0"/>
            <a:ext cx="5358064" cy="3501008"/>
          </a:xfrm>
          <a:prstGeom prst="rect">
            <a:avLst/>
          </a:prstGeom>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C5A330-A63B-4CD8-B44B-0069729066E7}"/>
              </a:ext>
            </a:extLst>
          </p:cNvPr>
          <p:cNvPicPr>
            <a:picLocks noChangeAspect="1"/>
          </p:cNvPicPr>
          <p:nvPr/>
        </p:nvPicPr>
        <p:blipFill>
          <a:blip r:embed="rId2"/>
          <a:stretch>
            <a:fillRect/>
          </a:stretch>
        </p:blipFill>
        <p:spPr>
          <a:xfrm>
            <a:off x="9758466" y="2046601"/>
            <a:ext cx="2098174" cy="2764797"/>
          </a:xfrm>
          <a:prstGeom prst="rect">
            <a:avLst/>
          </a:prstGeom>
        </p:spPr>
      </p:pic>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92500"/>
          </a:bodyPr>
          <a:lstStyle/>
          <a:p>
            <a:pPr marL="0" indent="0">
              <a:buNone/>
            </a:pPr>
            <a:r>
              <a:rPr lang="en-GB" dirty="0"/>
              <a:t>• Gently probe how they are feeling about the particular issue that concerns you, instead of diving into a lecture or tirade. </a:t>
            </a:r>
          </a:p>
          <a:p>
            <a:pPr marL="0" indent="0">
              <a:buNone/>
            </a:pPr>
            <a:r>
              <a:rPr lang="en-GB" dirty="0"/>
              <a:t>• Ask if they can think of any other ways they could respond to that issue. </a:t>
            </a:r>
          </a:p>
          <a:p>
            <a:pPr marL="0" indent="0">
              <a:buNone/>
            </a:pPr>
            <a:r>
              <a:rPr lang="en-GB" dirty="0"/>
              <a:t>• Help them explore the pros and cons of those potential responses. </a:t>
            </a:r>
          </a:p>
          <a:p>
            <a:pPr marL="0" indent="0">
              <a:buNone/>
            </a:pPr>
            <a:r>
              <a:rPr lang="en-GB" dirty="0"/>
              <a:t>• Share your concerns, and then ask what they think is wrong about any observations you share, as well as what may be right. </a:t>
            </a:r>
          </a:p>
          <a:p>
            <a:pPr marL="0" indent="0">
              <a:buNone/>
            </a:pPr>
            <a:r>
              <a:rPr lang="en-GB" dirty="0"/>
              <a:t>• Ask how you can help them make any shifts they desire to make. </a:t>
            </a:r>
          </a:p>
          <a:p>
            <a:pPr marL="0" indent="0">
              <a:buNone/>
            </a:pPr>
            <a:r>
              <a:rPr lang="en-GB" dirty="0"/>
              <a:t>• Shower them with the same response whether they don’t want to change, or try to change and fail, or try to change and succeed: unconditional love. Even—or maybe especially—when they disappoint you, please don’t be one more adult who makes them feel abandoned. </a:t>
            </a:r>
          </a:p>
          <a:p>
            <a:pPr marL="0" indent="0">
              <a:buNone/>
            </a:pPr>
            <a:r>
              <a:rPr lang="en-GB" dirty="0"/>
              <a:t>• Pray for them. And with them.</a:t>
            </a:r>
          </a:p>
          <a:p>
            <a:r>
              <a:rPr lang="en-GB" sz="1000" dirty="0"/>
              <a:t>Powell, Kara. Growing Young: Six Essential Strategies to Help Young People Discover and Love Your Church . Baker Publishing Group. Kindle Edition. </a:t>
            </a:r>
            <a:endParaRPr lang="en-US" sz="1000" dirty="0"/>
          </a:p>
        </p:txBody>
      </p:sp>
    </p:spTree>
    <p:extLst>
      <p:ext uri="{BB962C8B-B14F-4D97-AF65-F5344CB8AC3E}">
        <p14:creationId xmlns:p14="http://schemas.microsoft.com/office/powerpoint/2010/main" val="225378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a:bodyPr>
          <a:lstStyle/>
          <a:p>
            <a:pPr marL="0" indent="0">
              <a:buNone/>
            </a:pPr>
            <a:endParaRPr lang="en-GB" sz="1000" dirty="0"/>
          </a:p>
          <a:p>
            <a:pPr marL="0" indent="0">
              <a:buNone/>
            </a:pPr>
            <a:r>
              <a:rPr lang="en-GB" sz="2200" dirty="0"/>
              <a:t>Young People’s Winding Journey toward Purpose</a:t>
            </a:r>
          </a:p>
          <a:p>
            <a:pPr marL="0" indent="0">
              <a:buNone/>
            </a:pPr>
            <a:r>
              <a:rPr lang="en-GB" sz="2200" dirty="0"/>
              <a:t>- JADED REALISM</a:t>
            </a:r>
          </a:p>
          <a:p>
            <a:pPr marL="0" indent="0">
              <a:buNone/>
            </a:pPr>
            <a:r>
              <a:rPr lang="en-GB" sz="2200" dirty="0"/>
              <a:t>- CULTURAL PLURALISM</a:t>
            </a:r>
          </a:p>
        </p:txBody>
      </p:sp>
      <p:pic>
        <p:nvPicPr>
          <p:cNvPr id="4" name="Picture 3">
            <a:extLst>
              <a:ext uri="{FF2B5EF4-FFF2-40B4-BE49-F238E27FC236}">
                <a16:creationId xmlns:a16="http://schemas.microsoft.com/office/drawing/2014/main" id="{878101CA-9C5F-4809-B167-35DA36E4C89D}"/>
              </a:ext>
            </a:extLst>
          </p:cNvPr>
          <p:cNvPicPr>
            <a:picLocks noChangeAspect="1"/>
          </p:cNvPicPr>
          <p:nvPr/>
        </p:nvPicPr>
        <p:blipFill>
          <a:blip r:embed="rId2"/>
          <a:stretch>
            <a:fillRect/>
          </a:stretch>
        </p:blipFill>
        <p:spPr>
          <a:xfrm>
            <a:off x="4871864" y="2924944"/>
            <a:ext cx="2098174" cy="2764797"/>
          </a:xfrm>
          <a:prstGeom prst="rect">
            <a:avLst/>
          </a:prstGeom>
        </p:spPr>
      </p:pic>
    </p:spTree>
    <p:extLst>
      <p:ext uri="{BB962C8B-B14F-4D97-AF65-F5344CB8AC3E}">
        <p14:creationId xmlns:p14="http://schemas.microsoft.com/office/powerpoint/2010/main" val="30159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77500" lnSpcReduction="20000"/>
          </a:bodyPr>
          <a:lstStyle/>
          <a:p>
            <a:pPr marL="0" indent="0">
              <a:buNone/>
            </a:pPr>
            <a:r>
              <a:rPr lang="en-GB" sz="2200" u="sng" dirty="0"/>
              <a:t>Ideas for action:</a:t>
            </a:r>
          </a:p>
          <a:p>
            <a:pPr marL="0" indent="0">
              <a:buNone/>
            </a:pPr>
            <a:r>
              <a:rPr lang="en-GB" sz="2200" dirty="0"/>
              <a:t>- Respond with Grace, Love, and Mission</a:t>
            </a:r>
          </a:p>
          <a:p>
            <a:pPr marL="0" indent="0">
              <a:buNone/>
            </a:pPr>
            <a:r>
              <a:rPr lang="en-GB" sz="2200" dirty="0"/>
              <a:t>	We think that young people’s deepest questions about identity are best answered by God’s grace. 	We are convinced that teenagers’ and emerging adults’ need to belong is ultimately met through the unconditional love of community.</a:t>
            </a:r>
          </a:p>
          <a:p>
            <a:pPr marL="0" indent="0">
              <a:buNone/>
            </a:pPr>
            <a:r>
              <a:rPr lang="en-GB" sz="2200" dirty="0"/>
              <a:t>	We believe their hunger for purpose is satisfied by being involved in God’s mission in the world.</a:t>
            </a:r>
          </a:p>
          <a:p>
            <a:pPr marL="0" indent="0">
              <a:buNone/>
            </a:pPr>
            <a:r>
              <a:rPr lang="en-GB" sz="2200" dirty="0"/>
              <a:t>-  Rewind to Your Own Journey</a:t>
            </a:r>
          </a:p>
          <a:p>
            <a:pPr>
              <a:buFontTx/>
              <a:buChar char="-"/>
            </a:pPr>
            <a:r>
              <a:rPr lang="en-GB" sz="2200" dirty="0"/>
              <a:t>Stereotype No More</a:t>
            </a:r>
          </a:p>
          <a:p>
            <a:pPr>
              <a:buFontTx/>
              <a:buChar char="-"/>
            </a:pPr>
            <a:r>
              <a:rPr lang="en-GB" sz="2200" dirty="0"/>
              <a:t>When You See Something New, Confusing, and Maybe Even Offensive in Culture, Ask Why</a:t>
            </a:r>
          </a:p>
          <a:p>
            <a:pPr>
              <a:buFontTx/>
              <a:buChar char="-"/>
            </a:pPr>
            <a:r>
              <a:rPr lang="en-GB" sz="2200" dirty="0"/>
              <a:t>Walk through Your Facility and Worship Service with the Eyes of a Young</a:t>
            </a:r>
          </a:p>
          <a:p>
            <a:pPr>
              <a:buFontTx/>
              <a:buChar char="-"/>
            </a:pPr>
            <a:r>
              <a:rPr lang="en-GB" sz="2200" dirty="0"/>
              <a:t>Learn the Name of One Young Person . . . or Two . . . or Even Three</a:t>
            </a:r>
          </a:p>
          <a:p>
            <a:pPr>
              <a:buFontTx/>
              <a:buChar char="-"/>
            </a:pPr>
            <a:r>
              <a:rPr lang="en-GB" sz="2200" dirty="0"/>
              <a:t>Dive Deeper with One Young Person</a:t>
            </a:r>
          </a:p>
          <a:p>
            <a:pPr>
              <a:buFontTx/>
              <a:buChar char="-"/>
            </a:pPr>
            <a:r>
              <a:rPr lang="en-GB" sz="2200" dirty="0"/>
              <a:t>Support Marriages . . . Tangibly</a:t>
            </a:r>
          </a:p>
          <a:p>
            <a:pPr marL="0" indent="0">
              <a:buNone/>
            </a:pPr>
            <a:r>
              <a:rPr lang="en-GB" sz="1000" dirty="0"/>
              <a:t>Powell, Kara. Growing Young: Six Essential Strategies to Help Young People Discover and Love Your Church . Baker Publishing Group. Kindle Edition. </a:t>
            </a:r>
            <a:endParaRPr lang="en-US" sz="1000" dirty="0"/>
          </a:p>
        </p:txBody>
      </p:sp>
      <p:pic>
        <p:nvPicPr>
          <p:cNvPr id="4" name="Picture 3">
            <a:extLst>
              <a:ext uri="{FF2B5EF4-FFF2-40B4-BE49-F238E27FC236}">
                <a16:creationId xmlns:a16="http://schemas.microsoft.com/office/drawing/2014/main" id="{E864C16A-4E48-4A7D-B79F-02F10245DB88}"/>
              </a:ext>
            </a:extLst>
          </p:cNvPr>
          <p:cNvPicPr>
            <a:picLocks noChangeAspect="1"/>
          </p:cNvPicPr>
          <p:nvPr/>
        </p:nvPicPr>
        <p:blipFill>
          <a:blip r:embed="rId2"/>
          <a:stretch>
            <a:fillRect/>
          </a:stretch>
        </p:blipFill>
        <p:spPr>
          <a:xfrm>
            <a:off x="9264352" y="3717032"/>
            <a:ext cx="2098174" cy="2764797"/>
          </a:xfrm>
          <a:prstGeom prst="rect">
            <a:avLst/>
          </a:prstGeom>
        </p:spPr>
      </p:pic>
    </p:spTree>
    <p:extLst>
      <p:ext uri="{BB962C8B-B14F-4D97-AF65-F5344CB8AC3E}">
        <p14:creationId xmlns:p14="http://schemas.microsoft.com/office/powerpoint/2010/main" val="2700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a:bodyPr>
          <a:lstStyle/>
          <a:p>
            <a:pPr marL="0" indent="0">
              <a:buNone/>
            </a:pPr>
            <a:r>
              <a:rPr lang="en-GB" sz="2200" dirty="0">
                <a:solidFill>
                  <a:srgbClr val="FF0000"/>
                </a:solidFill>
              </a:rPr>
              <a:t>3. Take Jesus’ Message Seriously </a:t>
            </a:r>
          </a:p>
          <a:p>
            <a:pPr marL="0" indent="0">
              <a:buNone/>
            </a:pPr>
            <a:r>
              <a:rPr lang="en-GB" sz="2200" dirty="0"/>
              <a:t>What’s Young about the Good News</a:t>
            </a:r>
          </a:p>
          <a:p>
            <a:pPr marL="0" indent="0">
              <a:buNone/>
            </a:pPr>
            <a:r>
              <a:rPr lang="en-GB" sz="2200" dirty="0"/>
              <a:t>In churches growing young, Jesus reigns over poor theology, and his words ring true for young sojourners hungry for life-giving direction. Proclaiming Jesus as the centrepiece of the story of God and seeking to live out his message in everyday relationships, these churches are reclaiming the very heart of the Good News. One church growing young captures this proclamation through a mantra. Nearly everyone we interviewed—young and old—repeated, </a:t>
            </a:r>
          </a:p>
          <a:p>
            <a:pPr marL="0" indent="0">
              <a:buNone/>
            </a:pPr>
            <a:r>
              <a:rPr lang="en-GB" sz="2200" b="1" dirty="0">
                <a:solidFill>
                  <a:srgbClr val="FF0000"/>
                </a:solidFill>
              </a:rPr>
              <a:t>“People are our heart; Jesus is our message.” </a:t>
            </a:r>
          </a:p>
          <a:p>
            <a:pPr marL="0" indent="0">
              <a:buNone/>
            </a:pPr>
            <a:r>
              <a:rPr lang="en-GB" sz="2200" dirty="0"/>
              <a:t>This is the foundation of their ministry.</a:t>
            </a:r>
          </a:p>
          <a:p>
            <a:pPr marL="0" indent="0">
              <a:buNone/>
            </a:pPr>
            <a:endParaRPr lang="en-GB" sz="2200" dirty="0"/>
          </a:p>
          <a:p>
            <a:pPr marL="0" indent="0">
              <a:buNone/>
            </a:pPr>
            <a:endParaRPr lang="en-GB" sz="2200" u="sng" dirty="0"/>
          </a:p>
          <a:p>
            <a:pPr marL="0" indent="0">
              <a:buNone/>
            </a:pPr>
            <a:r>
              <a:rPr lang="en-GB" sz="1000" dirty="0"/>
              <a:t>Powell, Kara. Growing Young: Six Essential Strategies to Help Young People Discover and Love Your Church . Baker Publishing Group. Kindle Edition. </a:t>
            </a:r>
            <a:endParaRPr lang="en-US" sz="1000" dirty="0"/>
          </a:p>
        </p:txBody>
      </p:sp>
      <p:pic>
        <p:nvPicPr>
          <p:cNvPr id="6146" name="Picture 2" descr="Image result for reading the bible">
            <a:extLst>
              <a:ext uri="{FF2B5EF4-FFF2-40B4-BE49-F238E27FC236}">
                <a16:creationId xmlns:a16="http://schemas.microsoft.com/office/drawing/2014/main" id="{0093D51F-BA1B-4EA7-A1DF-E28DF4CDA47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5615951" y="3140968"/>
            <a:ext cx="638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85000" lnSpcReduction="20000"/>
          </a:bodyPr>
          <a:lstStyle/>
          <a:p>
            <a:pPr marL="0" indent="0">
              <a:buNone/>
            </a:pPr>
            <a:r>
              <a:rPr lang="en-GB" sz="2200" dirty="0">
                <a:solidFill>
                  <a:srgbClr val="FF0000"/>
                </a:solidFill>
              </a:rPr>
              <a:t>3. Take Jesus’ Message Seriously </a:t>
            </a:r>
          </a:p>
          <a:p>
            <a:pPr marL="0" indent="0">
              <a:buNone/>
            </a:pPr>
            <a:r>
              <a:rPr lang="en-GB" sz="2200" dirty="0"/>
              <a:t>Moralistic Therapeutic Deism (MTD) Still Threatens to Distract Young People from Jesus (avoid the ‘behaviour-focused’ gospel)</a:t>
            </a:r>
          </a:p>
          <a:p>
            <a:pPr marL="0" indent="0">
              <a:buNone/>
            </a:pPr>
            <a:r>
              <a:rPr lang="en-GB" sz="2200" dirty="0"/>
              <a:t>The Golden Rule Gospel Is Also Toxic to Faith</a:t>
            </a:r>
          </a:p>
          <a:p>
            <a:pPr>
              <a:buFontTx/>
              <a:buChar char="-"/>
            </a:pPr>
            <a:r>
              <a:rPr lang="en-GB" sz="2200" dirty="0"/>
              <a:t>“Do to others as you would have them do to you” (Luke 6:31). In looking at young people’s tendencies to reflect Golden Rule language or themes, we found that those who profess this gospel show less faith maturity in general.</a:t>
            </a:r>
          </a:p>
          <a:p>
            <a:pPr marL="0" indent="0">
              <a:buNone/>
            </a:pPr>
            <a:r>
              <a:rPr lang="en-GB" sz="2200" dirty="0"/>
              <a:t>A More Robust Gospel Is Emerging in Churches That Grow Young</a:t>
            </a:r>
          </a:p>
          <a:p>
            <a:pPr marL="0" indent="0">
              <a:buNone/>
            </a:pPr>
            <a:r>
              <a:rPr lang="en-GB" sz="2200" dirty="0"/>
              <a:t>-    Shift 1: </a:t>
            </a:r>
            <a:r>
              <a:rPr lang="en-GB" sz="2200" b="1" u="sng" dirty="0"/>
              <a:t>Less talk about abstract beliefs and more talk about Jesus. </a:t>
            </a:r>
            <a:r>
              <a:rPr lang="en-GB" sz="2200" dirty="0"/>
              <a:t>Instead of simply agreeing with abstract theological truths, young people are drawn to the person and work of Jesus Christ. </a:t>
            </a:r>
          </a:p>
          <a:p>
            <a:pPr>
              <a:buFontTx/>
              <a:buChar char="-"/>
            </a:pPr>
            <a:r>
              <a:rPr lang="en-GB" sz="2200" dirty="0"/>
              <a:t>Shift 2: Less tied to formulas and more focused on a redemptive narrative. narrative. Rather than insist the Good News is about specific words or linear steps to obtain salvation, young people use story language to describe God’s work in the world. </a:t>
            </a:r>
          </a:p>
          <a:p>
            <a:pPr>
              <a:buFontTx/>
              <a:buChar char="-"/>
            </a:pPr>
            <a:r>
              <a:rPr lang="en-GB" sz="2200" dirty="0"/>
              <a:t>Shift 3: Less about heaven later and more about life here and now. Salvation means more to young people than the assurance of heaven later; it also invites us into a new way of life in the present.</a:t>
            </a:r>
          </a:p>
          <a:p>
            <a:pPr marL="0" indent="0">
              <a:buNone/>
            </a:pPr>
            <a:r>
              <a:rPr lang="en-GB" sz="1000" dirty="0"/>
              <a:t>Powell, Kara. Growing Young: Six Essential Strategies to Help Young People Discover and Love Your Church . Baker Publishing Group. Kindle Edition. </a:t>
            </a:r>
            <a:endParaRPr lang="en-US" sz="1000" dirty="0"/>
          </a:p>
        </p:txBody>
      </p:sp>
      <p:pic>
        <p:nvPicPr>
          <p:cNvPr id="4" name="Picture 2" descr="Image result for reading the bible">
            <a:extLst>
              <a:ext uri="{FF2B5EF4-FFF2-40B4-BE49-F238E27FC236}">
                <a16:creationId xmlns:a16="http://schemas.microsoft.com/office/drawing/2014/main" id="{4BE604D7-CEC2-4956-A762-9A4A38D390CB}"/>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615951" y="3140968"/>
            <a:ext cx="638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9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77500" lnSpcReduction="20000"/>
          </a:bodyPr>
          <a:lstStyle/>
          <a:p>
            <a:pPr marL="0" indent="0">
              <a:buNone/>
            </a:pPr>
            <a:r>
              <a:rPr lang="en-GB" sz="2200" dirty="0">
                <a:solidFill>
                  <a:srgbClr val="FF0000"/>
                </a:solidFill>
              </a:rPr>
              <a:t>3. Take Jesus’ Message Seriously </a:t>
            </a:r>
          </a:p>
          <a:p>
            <a:pPr>
              <a:buFontTx/>
              <a:buChar char="-"/>
            </a:pPr>
            <a:r>
              <a:rPr lang="en-GB" sz="2200" dirty="0"/>
              <a:t>Taking Jesus’ message seriously means churches pay attention to the life and words of Christ.</a:t>
            </a:r>
          </a:p>
          <a:p>
            <a:pPr>
              <a:buFontTx/>
              <a:buChar char="-"/>
            </a:pPr>
            <a:r>
              <a:rPr lang="en-GB" sz="2200" dirty="0"/>
              <a:t>Young people can then articulate a gospel that is </a:t>
            </a:r>
          </a:p>
          <a:p>
            <a:pPr marL="0" indent="0">
              <a:buNone/>
            </a:pPr>
            <a:r>
              <a:rPr lang="en-GB" sz="2200" dirty="0"/>
              <a:t>		less talk about beliefs and more talk about Jesus, </a:t>
            </a:r>
          </a:p>
          <a:p>
            <a:pPr marL="0" indent="0">
              <a:buNone/>
            </a:pPr>
            <a:r>
              <a:rPr lang="en-GB" sz="2200" dirty="0"/>
              <a:t>		less tied to formulas and more focused on redemptive narrative, </a:t>
            </a:r>
          </a:p>
          <a:p>
            <a:pPr marL="0" indent="0">
              <a:buNone/>
            </a:pPr>
            <a:r>
              <a:rPr lang="en-GB" sz="2200" dirty="0"/>
              <a:t>		and less about heaven later and more about life here and now.</a:t>
            </a:r>
          </a:p>
          <a:p>
            <a:pPr marL="0" indent="0">
              <a:buNone/>
            </a:pPr>
            <a:r>
              <a:rPr lang="en-GB" sz="2200" dirty="0"/>
              <a:t>- Young people want to know not only what they are saved </a:t>
            </a:r>
            <a:r>
              <a:rPr lang="en-GB" sz="2200" i="1" dirty="0"/>
              <a:t>from</a:t>
            </a:r>
            <a:r>
              <a:rPr lang="en-GB" sz="2200" dirty="0"/>
              <a:t> but also what they are saved </a:t>
            </a:r>
            <a:r>
              <a:rPr lang="en-GB" sz="2200" i="1" dirty="0"/>
              <a:t>for</a:t>
            </a:r>
            <a:r>
              <a:rPr lang="en-GB" sz="2200" dirty="0"/>
              <a:t>.</a:t>
            </a:r>
          </a:p>
          <a:p>
            <a:pPr marL="0" indent="0">
              <a:buNone/>
            </a:pPr>
            <a:r>
              <a:rPr lang="en-GB" sz="2200" dirty="0"/>
              <a:t>		They want to take action, not just hear about what they can’t do. </a:t>
            </a:r>
          </a:p>
          <a:p>
            <a:pPr marL="0" indent="0">
              <a:buNone/>
            </a:pPr>
            <a:r>
              <a:rPr lang="en-GB" sz="2200" dirty="0"/>
              <a:t>		Participation and challenge are two central features of churches growing young.</a:t>
            </a:r>
          </a:p>
          <a:p>
            <a:pPr marL="0" indent="0">
              <a:buNone/>
            </a:pPr>
            <a:r>
              <a:rPr lang="en-GB" sz="2200" dirty="0"/>
              <a:t>Challenge Is Not Something to Avoid</a:t>
            </a:r>
          </a:p>
          <a:p>
            <a:pPr>
              <a:buFontTx/>
              <a:buChar char="-"/>
            </a:pPr>
            <a:r>
              <a:rPr lang="en-GB" sz="2200" dirty="0"/>
              <a:t>Young people appreciate challenging teaching in their church, even when it makes them feel uncomfortable and invites them to make changes based on Scripture’s teachings.</a:t>
            </a:r>
          </a:p>
          <a:p>
            <a:pPr marL="0" indent="0">
              <a:buNone/>
            </a:pPr>
            <a:r>
              <a:rPr lang="en-GB" sz="2200" dirty="0"/>
              <a:t>Vital factors to help young people share faith today include </a:t>
            </a:r>
            <a:r>
              <a:rPr lang="en-GB" sz="2200" i="1" dirty="0"/>
              <a:t>building authentic relationships, listening well, and being honest </a:t>
            </a:r>
            <a:r>
              <a:rPr lang="en-GB" sz="2200" dirty="0"/>
              <a:t>about questions and </a:t>
            </a:r>
            <a:r>
              <a:rPr lang="en-GB" sz="2200" dirty="0" err="1"/>
              <a:t>doubts.</a:t>
            </a:r>
            <a:r>
              <a:rPr lang="en-GB" sz="1400" dirty="0" err="1"/>
              <a:t>Powell</a:t>
            </a:r>
            <a:r>
              <a:rPr lang="en-GB" sz="1400" dirty="0"/>
              <a:t>, Kara. Growing Young: Six Essential Strategies to Help Young People Discover and Love Your Church . Baker Publishing Group. Kindle Edition. </a:t>
            </a:r>
            <a:endParaRPr lang="en-US" sz="1400" dirty="0"/>
          </a:p>
        </p:txBody>
      </p:sp>
      <p:pic>
        <p:nvPicPr>
          <p:cNvPr id="4" name="Picture 2" descr="Image result for reading the bible">
            <a:extLst>
              <a:ext uri="{FF2B5EF4-FFF2-40B4-BE49-F238E27FC236}">
                <a16:creationId xmlns:a16="http://schemas.microsoft.com/office/drawing/2014/main" id="{73C2C8B9-63B0-4192-A298-655446F65B4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615951" y="3140968"/>
            <a:ext cx="6381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2"/>
            <a:ext cx="11665296" cy="5201988"/>
          </a:xfrm>
        </p:spPr>
        <p:txBody>
          <a:bodyPr>
            <a:normAutofit fontScale="85000" lnSpcReduction="20000"/>
          </a:bodyPr>
          <a:lstStyle/>
          <a:p>
            <a:pPr marL="0" indent="0">
              <a:buNone/>
            </a:pPr>
            <a:r>
              <a:rPr lang="en-GB" sz="2200" dirty="0">
                <a:solidFill>
                  <a:srgbClr val="FF0000"/>
                </a:solidFill>
              </a:rPr>
              <a:t>4. Fuel a Warm Community  (Warm Is the New </a:t>
            </a:r>
            <a:r>
              <a:rPr lang="en-GB" sz="2200" i="1" dirty="0">
                <a:solidFill>
                  <a:srgbClr val="FF0000"/>
                </a:solidFill>
              </a:rPr>
              <a:t>Cool</a:t>
            </a:r>
            <a:r>
              <a:rPr lang="en-GB" sz="2200" dirty="0">
                <a:solidFill>
                  <a:srgbClr val="FF0000"/>
                </a:solidFill>
              </a:rPr>
              <a:t>)</a:t>
            </a:r>
          </a:p>
          <a:p>
            <a:pPr>
              <a:buFontTx/>
              <a:buChar char="-"/>
            </a:pPr>
            <a:r>
              <a:rPr lang="en-GB" sz="2200" dirty="0"/>
              <a:t>Warmth is not about being nice and kind, but </a:t>
            </a:r>
            <a:r>
              <a:rPr lang="en-GB" sz="2200" b="1" u="sng" dirty="0"/>
              <a:t>about being </a:t>
            </a:r>
            <a:r>
              <a:rPr lang="en-GB" sz="2200" b="1" i="1" u="sng" dirty="0"/>
              <a:t>like a family</a:t>
            </a:r>
          </a:p>
          <a:p>
            <a:pPr marL="0" indent="0">
              <a:buNone/>
            </a:pPr>
            <a:r>
              <a:rPr lang="en-GB" sz="2200" dirty="0"/>
              <a:t>Other words describing warmth included </a:t>
            </a:r>
            <a:r>
              <a:rPr lang="en-GB" sz="2200" i="1" u="sng" dirty="0"/>
              <a:t>welcoming, accepting, belonging, authentic, hospitable, and caring</a:t>
            </a:r>
            <a:r>
              <a:rPr lang="en-GB" sz="2200" dirty="0"/>
              <a:t>.</a:t>
            </a:r>
            <a:endParaRPr lang="en-GB" sz="2200" i="1" dirty="0"/>
          </a:p>
          <a:p>
            <a:pPr>
              <a:buFontTx/>
              <a:buChar char="-"/>
            </a:pPr>
            <a:r>
              <a:rPr lang="en-GB" sz="2200" u="sng" dirty="0"/>
              <a:t>Warmth is often more attractive to young people than belief</a:t>
            </a:r>
          </a:p>
          <a:p>
            <a:pPr>
              <a:buFontTx/>
              <a:buChar char="-"/>
            </a:pPr>
            <a:r>
              <a:rPr lang="en-GB" sz="2200" dirty="0"/>
              <a:t>Warm </a:t>
            </a:r>
            <a:r>
              <a:rPr lang="en-GB" sz="2200" u="sng" dirty="0"/>
              <a:t>intergenerational relationships </a:t>
            </a:r>
            <a:r>
              <a:rPr lang="en-GB" sz="2200" dirty="0"/>
              <a:t>grow everyone young</a:t>
            </a:r>
          </a:p>
          <a:p>
            <a:pPr>
              <a:buFontTx/>
              <a:buChar char="-"/>
            </a:pPr>
            <a:r>
              <a:rPr lang="en-GB" sz="2200" dirty="0"/>
              <a:t>Fostering Peer Friendships Fosters Spiritual Formation</a:t>
            </a:r>
          </a:p>
          <a:p>
            <a:pPr>
              <a:buFontTx/>
              <a:buChar char="-"/>
            </a:pPr>
            <a:r>
              <a:rPr lang="en-GB" sz="2200" dirty="0"/>
              <a:t>Help Newcomers Land Smoothly—and Soon</a:t>
            </a:r>
          </a:p>
          <a:p>
            <a:pPr marL="0" indent="0">
              <a:buNone/>
            </a:pPr>
            <a:r>
              <a:rPr lang="en-GB" sz="2200" dirty="0"/>
              <a:t>	• What is it like to walk into your building for worship or other ministries? </a:t>
            </a:r>
          </a:p>
          <a:p>
            <a:pPr marL="0" indent="0">
              <a:buNone/>
            </a:pPr>
            <a:r>
              <a:rPr lang="en-GB" sz="2200" dirty="0"/>
              <a:t>	• How warmly are newcomers greeted? How are they oriented to the building and to the 	service or program?</a:t>
            </a:r>
          </a:p>
          <a:p>
            <a:pPr marL="0" indent="0">
              <a:buNone/>
            </a:pPr>
            <a:r>
              <a:rPr lang="en-GB" sz="2200" dirty="0"/>
              <a:t>- </a:t>
            </a:r>
            <a:r>
              <a:rPr lang="en-GB" sz="2200" u="sng" dirty="0"/>
              <a:t>Pray Warmly</a:t>
            </a:r>
          </a:p>
          <a:p>
            <a:pPr marL="0" indent="0">
              <a:buNone/>
            </a:pPr>
            <a:r>
              <a:rPr lang="en-GB" sz="2200" dirty="0"/>
              <a:t>- Warmth is often </a:t>
            </a:r>
            <a:r>
              <a:rPr lang="en-GB" sz="2200" i="1" dirty="0"/>
              <a:t>slow</a:t>
            </a:r>
            <a:r>
              <a:rPr lang="en-GB" sz="2200" dirty="0"/>
              <a:t>. </a:t>
            </a:r>
            <a:r>
              <a:rPr lang="en-GB" sz="2200" i="1" dirty="0"/>
              <a:t>Really slow</a:t>
            </a:r>
            <a:r>
              <a:rPr lang="en-GB" sz="2200" dirty="0"/>
              <a:t>.</a:t>
            </a:r>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4" name="Picture 2" descr="Related image">
            <a:extLst>
              <a:ext uri="{FF2B5EF4-FFF2-40B4-BE49-F238E27FC236}">
                <a16:creationId xmlns:a16="http://schemas.microsoft.com/office/drawing/2014/main" id="{DACD982F-C1A8-4037-95C0-84A29F3B3DFC}"/>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672064" y="1812767"/>
            <a:ext cx="4772025"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49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263352" y="1578736"/>
            <a:ext cx="11665296" cy="5201988"/>
          </a:xfrm>
        </p:spPr>
        <p:txBody>
          <a:bodyPr>
            <a:normAutofit/>
          </a:bodyPr>
          <a:lstStyle/>
          <a:p>
            <a:pPr marL="0" indent="0">
              <a:buNone/>
            </a:pPr>
            <a:r>
              <a:rPr lang="en-GB" sz="2200" dirty="0">
                <a:solidFill>
                  <a:srgbClr val="FF0000"/>
                </a:solidFill>
              </a:rPr>
              <a:t>4. Fuel a Warm Community  (Warm Is the New </a:t>
            </a:r>
            <a:r>
              <a:rPr lang="en-GB" sz="2200" i="1" dirty="0">
                <a:solidFill>
                  <a:srgbClr val="FF0000"/>
                </a:solidFill>
              </a:rPr>
              <a:t>Cool</a:t>
            </a:r>
            <a:r>
              <a:rPr lang="en-GB" sz="2200" dirty="0">
                <a:solidFill>
                  <a:srgbClr val="FF0000"/>
                </a:solidFill>
              </a:rPr>
              <a:t>)</a:t>
            </a:r>
          </a:p>
          <a:p>
            <a:pPr marL="0" indent="0">
              <a:buNone/>
            </a:pPr>
            <a:r>
              <a:rPr lang="en-GB" sz="2200" b="1" u="sng" dirty="0"/>
              <a:t>More than flashy worship, young people want </a:t>
            </a:r>
            <a:r>
              <a:rPr lang="en-GB" sz="2200" b="1" i="1" u="sng" dirty="0"/>
              <a:t>authenticity and connection</a:t>
            </a:r>
            <a:r>
              <a:rPr lang="en-GB" sz="2200" dirty="0"/>
              <a:t>. When they talk about their churches, they talk about </a:t>
            </a:r>
            <a:r>
              <a:rPr lang="en-GB" sz="2200" i="1" dirty="0"/>
              <a:t>people and warmth</a:t>
            </a:r>
            <a:r>
              <a:rPr lang="en-GB" sz="2200" dirty="0"/>
              <a:t>.</a:t>
            </a:r>
          </a:p>
          <a:p>
            <a:pPr marL="0" indent="0">
              <a:buNone/>
            </a:pPr>
            <a:r>
              <a:rPr lang="en-GB" sz="2200" dirty="0"/>
              <a:t>Honest relationships and the ability to be real or authentic are not only preferences for young people; they also build stronger churches.</a:t>
            </a:r>
          </a:p>
          <a:p>
            <a:pPr marL="0" indent="0">
              <a:buNone/>
            </a:pPr>
            <a:endParaRPr lang="en-GB" sz="2200" dirty="0"/>
          </a:p>
          <a:p>
            <a:pPr marL="0" indent="0">
              <a:buNone/>
            </a:pPr>
            <a:endParaRPr lang="en-GB" sz="1400" dirty="0"/>
          </a:p>
          <a:p>
            <a:pPr marL="0" indent="0">
              <a:buNone/>
            </a:pPr>
            <a:endParaRPr lang="en-GB" sz="1400" dirty="0"/>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4098" name="Picture 2" descr="Related image">
            <a:extLst>
              <a:ext uri="{FF2B5EF4-FFF2-40B4-BE49-F238E27FC236}">
                <a16:creationId xmlns:a16="http://schemas.microsoft.com/office/drawing/2014/main" id="{5D4CF4DC-96CC-46E6-85D9-56D14DEACA65}"/>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672064" y="1812767"/>
            <a:ext cx="4772025"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52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263352" y="1578736"/>
            <a:ext cx="11665296" cy="5201988"/>
          </a:xfrm>
        </p:spPr>
        <p:txBody>
          <a:bodyPr>
            <a:normAutofit lnSpcReduction="10000"/>
          </a:bodyPr>
          <a:lstStyle/>
          <a:p>
            <a:pPr marL="0" indent="0">
              <a:buNone/>
            </a:pPr>
            <a:r>
              <a:rPr lang="en-GB" sz="2200" dirty="0">
                <a:solidFill>
                  <a:srgbClr val="FF0000"/>
                </a:solidFill>
              </a:rPr>
              <a:t>4. Prioritise Young People and families</a:t>
            </a:r>
          </a:p>
          <a:p>
            <a:pPr>
              <a:buFontTx/>
              <a:buChar char="-"/>
            </a:pPr>
            <a:r>
              <a:rPr lang="en-GB" sz="2200" u="sng" dirty="0"/>
              <a:t>Ideas for Action</a:t>
            </a:r>
          </a:p>
          <a:p>
            <a:pPr marL="0" indent="0">
              <a:buNone/>
            </a:pPr>
            <a:r>
              <a:rPr lang="en-GB" sz="2200" dirty="0"/>
              <a:t>1. Ask a simple question: “How could young people be part of this?”</a:t>
            </a:r>
          </a:p>
          <a:p>
            <a:pPr marL="0" indent="0">
              <a:buNone/>
            </a:pPr>
            <a:r>
              <a:rPr lang="en-GB" sz="2200" dirty="0"/>
              <a:t>2. Revisit Who Fundraises—and for What</a:t>
            </a:r>
          </a:p>
          <a:p>
            <a:pPr marL="0" indent="0">
              <a:buNone/>
            </a:pPr>
            <a:r>
              <a:rPr lang="en-GB" sz="2200" dirty="0"/>
              <a:t>Evaluate the fundraisers at your church. Who leads them? Whom and what do they benefit? Which fundraisers involving young people reinforce the church’s prioritization of them, and which ones might communicate that young people are on their own to raise money?</a:t>
            </a:r>
          </a:p>
          <a:p>
            <a:pPr marL="0" indent="0">
              <a:buNone/>
            </a:pPr>
            <a:r>
              <a:rPr lang="en-GB" sz="2200" dirty="0"/>
              <a:t>3. Address Family Pain and Brokenness through Support</a:t>
            </a:r>
          </a:p>
          <a:p>
            <a:pPr marL="0" indent="0">
              <a:buNone/>
            </a:pPr>
            <a:r>
              <a:rPr lang="en-GB" sz="2200" dirty="0"/>
              <a:t>This aspect of pastoral care often relies heavily on pastors, mentors, Sunday school teachers, and small group leaders, but we found congregations growing young offering more opportunities for support.</a:t>
            </a:r>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2050" name="Picture 2" descr="Related image">
            <a:extLst>
              <a:ext uri="{FF2B5EF4-FFF2-40B4-BE49-F238E27FC236}">
                <a16:creationId xmlns:a16="http://schemas.microsoft.com/office/drawing/2014/main" id="{08C9660D-AFF1-4342-B6D1-A4522AE6DC00}"/>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267688" y="1628800"/>
            <a:ext cx="548504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11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263352" y="1578736"/>
            <a:ext cx="11665296" cy="5201988"/>
          </a:xfrm>
        </p:spPr>
        <p:txBody>
          <a:bodyPr>
            <a:normAutofit/>
          </a:bodyPr>
          <a:lstStyle/>
          <a:p>
            <a:pPr marL="0" indent="0">
              <a:buNone/>
            </a:pPr>
            <a:r>
              <a:rPr lang="en-GB" sz="2200" dirty="0">
                <a:solidFill>
                  <a:srgbClr val="FF0000"/>
                </a:solidFill>
              </a:rPr>
              <a:t>4. Prioritise Young People and families</a:t>
            </a:r>
          </a:p>
          <a:p>
            <a:pPr marL="0" indent="0">
              <a:buNone/>
            </a:pPr>
            <a:r>
              <a:rPr lang="en-GB" sz="2200" dirty="0"/>
              <a:t>Churches that grow young emphasize young people in their overall </a:t>
            </a:r>
            <a:r>
              <a:rPr lang="en-GB" sz="2200" u="sng" dirty="0"/>
              <a:t>philosophy, worship gatherings, staffing</a:t>
            </a:r>
            <a:r>
              <a:rPr lang="en-GB" sz="2200" dirty="0"/>
              <a:t>, and budget</a:t>
            </a:r>
          </a:p>
          <a:p>
            <a:pPr marL="0" indent="0">
              <a:buNone/>
            </a:pPr>
            <a:r>
              <a:rPr lang="en-GB" sz="2200" dirty="0"/>
              <a:t>Young people need load-bearing roles in the community, meaning they contribute through serving and using their gifts.</a:t>
            </a:r>
          </a:p>
          <a:p>
            <a:pPr marL="0" indent="0">
              <a:buNone/>
            </a:pPr>
            <a:r>
              <a:rPr lang="en-GB" sz="2200" b="1" dirty="0"/>
              <a:t>We Follow Jesus’ Lead When We Prioritize the Young</a:t>
            </a:r>
          </a:p>
          <a:p>
            <a:pPr>
              <a:buFontTx/>
              <a:buChar char="-"/>
            </a:pPr>
            <a:r>
              <a:rPr lang="en-GB" sz="2200" dirty="0"/>
              <a:t>The disciples were used to Jesus going out of his way to heal children specifically (Mark 5:21–43; 7:24–30; 9:14–29). They had already been admonished by Jesus about the value of children, both in this world and in God’s kingdom, as he took a child in his arms and declared, “Whoever welcomes one of these little children in my name welcomes me; and whoever welcomes me does not welcome me but the one who sent me” (Mark 9:37).</a:t>
            </a:r>
          </a:p>
          <a:p>
            <a:pPr marL="0" indent="0">
              <a:buNone/>
            </a:pPr>
            <a:endParaRPr lang="en-GB" sz="1400" dirty="0"/>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4" name="Picture 2" descr="Related image">
            <a:extLst>
              <a:ext uri="{FF2B5EF4-FFF2-40B4-BE49-F238E27FC236}">
                <a16:creationId xmlns:a16="http://schemas.microsoft.com/office/drawing/2014/main" id="{7C814CAC-53EB-419E-BFAD-82AE840FA158}"/>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267688" y="1628800"/>
            <a:ext cx="5485046"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95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5737" y="980728"/>
            <a:ext cx="4752527" cy="936104"/>
          </a:xfrm>
        </p:spPr>
        <p:txBody>
          <a:bodyPr>
            <a:normAutofit/>
          </a:bodyPr>
          <a:lstStyle/>
          <a:p>
            <a:r>
              <a:rPr lang="en-US" dirty="0"/>
              <a:t>Youth: teens</a:t>
            </a:r>
          </a:p>
        </p:txBody>
      </p:sp>
      <p:pic>
        <p:nvPicPr>
          <p:cNvPr id="4" name="Picture 3">
            <a:extLst>
              <a:ext uri="{FF2B5EF4-FFF2-40B4-BE49-F238E27FC236}">
                <a16:creationId xmlns:a16="http://schemas.microsoft.com/office/drawing/2014/main" id="{5F8D3ECC-B13E-4D3D-AA0D-571CFB2D0F1C}"/>
              </a:ext>
            </a:extLst>
          </p:cNvPr>
          <p:cNvPicPr>
            <a:picLocks noChangeAspect="1"/>
          </p:cNvPicPr>
          <p:nvPr/>
        </p:nvPicPr>
        <p:blipFill>
          <a:blip r:embed="rId2"/>
          <a:stretch>
            <a:fillRect/>
          </a:stretch>
        </p:blipFill>
        <p:spPr>
          <a:xfrm>
            <a:off x="0" y="2016351"/>
            <a:ext cx="5793088" cy="3860921"/>
          </a:xfrm>
          <a:prstGeom prst="rect">
            <a:avLst/>
          </a:prstGeom>
        </p:spPr>
      </p:pic>
    </p:spTree>
    <p:extLst>
      <p:ext uri="{BB962C8B-B14F-4D97-AF65-F5344CB8AC3E}">
        <p14:creationId xmlns:p14="http://schemas.microsoft.com/office/powerpoint/2010/main" val="30306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orange">
            <a:extLst>
              <a:ext uri="{FF2B5EF4-FFF2-40B4-BE49-F238E27FC236}">
                <a16:creationId xmlns:a16="http://schemas.microsoft.com/office/drawing/2014/main" id="{C5DEAE29-0BFC-484F-A78F-B6EB5984FC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8368" y="1610542"/>
            <a:ext cx="2740069" cy="2636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263352" y="1578736"/>
            <a:ext cx="11665296" cy="5201988"/>
          </a:xfrm>
        </p:spPr>
        <p:txBody>
          <a:bodyPr>
            <a:normAutofit fontScale="92500"/>
          </a:bodyPr>
          <a:lstStyle/>
          <a:p>
            <a:pPr marL="0" indent="0">
              <a:buNone/>
            </a:pPr>
            <a:r>
              <a:rPr lang="en-GB" sz="2200" dirty="0">
                <a:solidFill>
                  <a:srgbClr val="FF0000"/>
                </a:solidFill>
              </a:rPr>
              <a:t>4. Prioritise Young People and families</a:t>
            </a:r>
          </a:p>
          <a:p>
            <a:pPr marL="0" indent="0">
              <a:buNone/>
            </a:pPr>
            <a:r>
              <a:rPr lang="en-GB" sz="2200" dirty="0"/>
              <a:t>4. Prioritise Partnering with Parents</a:t>
            </a:r>
          </a:p>
          <a:p>
            <a:pPr marL="0" indent="0">
              <a:buNone/>
            </a:pPr>
            <a:r>
              <a:rPr lang="en-GB" sz="2200" dirty="0"/>
              <a:t>The premise behind Orange is tied to the colour itself. When you take yellow, representing the light of Christ in the church, and mix it with red, representing the heart of the home, you get orange.</a:t>
            </a:r>
          </a:p>
          <a:p>
            <a:pPr marL="0" indent="0">
              <a:buNone/>
            </a:pPr>
            <a:r>
              <a:rPr lang="en-GB" sz="2200" dirty="0"/>
              <a:t>It requires intentional partnership that honours, equips, and helps parents to win in their own family’s spiritual formation.</a:t>
            </a:r>
          </a:p>
          <a:p>
            <a:pPr marL="0" indent="0">
              <a:buNone/>
            </a:pPr>
            <a:r>
              <a:rPr lang="en-GB" sz="2200" dirty="0"/>
              <a:t>Since parents are the greatest influence on their kids’ faith, the discipleship of adults has a direct impact on the discipleship of young people. So therefore offer parent training when it works for parents, and feature topics they care about.</a:t>
            </a:r>
          </a:p>
          <a:p>
            <a:pPr marL="0" indent="0">
              <a:buNone/>
            </a:pPr>
            <a:r>
              <a:rPr lang="en-GB" sz="2200" dirty="0"/>
              <a:t>Invite parents to volunteer in youth ministry.</a:t>
            </a:r>
          </a:p>
          <a:p>
            <a:pPr marL="0" indent="0">
              <a:buNone/>
            </a:pPr>
            <a:r>
              <a:rPr lang="en-GB" sz="2200" dirty="0"/>
              <a:t>5. Leverage Technology, but Don’t Obsess Over It (don’t just lament over the negative impact of technology on the youth, but get across your message to them using the same technology)</a:t>
            </a:r>
          </a:p>
          <a:p>
            <a:pPr marL="0" indent="0">
              <a:buNone/>
            </a:pPr>
            <a:r>
              <a:rPr lang="en-GB" sz="1400" dirty="0"/>
              <a:t>Powell, Kara. Growing Young: Six Essential Strategies to Help Young People Discover and Love Your Church . Baker Publishing Group. Kindle Edition. </a:t>
            </a:r>
            <a:endParaRPr lang="en-US" sz="1400" dirty="0"/>
          </a:p>
        </p:txBody>
      </p:sp>
    </p:spTree>
    <p:extLst>
      <p:ext uri="{BB962C8B-B14F-4D97-AF65-F5344CB8AC3E}">
        <p14:creationId xmlns:p14="http://schemas.microsoft.com/office/powerpoint/2010/main" val="78123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263352" y="1578736"/>
            <a:ext cx="11665296" cy="5201988"/>
          </a:xfrm>
        </p:spPr>
        <p:txBody>
          <a:bodyPr>
            <a:normAutofit fontScale="85000" lnSpcReduction="10000"/>
          </a:bodyPr>
          <a:lstStyle/>
          <a:p>
            <a:pPr marL="0" indent="0">
              <a:buNone/>
            </a:pPr>
            <a:r>
              <a:rPr lang="en-GB" sz="2200" dirty="0"/>
              <a:t>7. Be the Best Neighbours</a:t>
            </a:r>
          </a:p>
          <a:p>
            <a:pPr marL="0" indent="0">
              <a:buNone/>
            </a:pPr>
            <a:r>
              <a:rPr lang="en-GB" sz="2200" dirty="0"/>
              <a:t>Churches that intend to be the best neighbours, and that train young people try to adhere to the example set by Jesus. In Matthew 22 when an expert in the law asks Jesus to identify the greatest commandment, Jesus replies by citing Deuteronomy 6:5: “Love the Lord your God with all your heart and with all your soul and with all your mind.” Moving beyond this familiar Jewish command, Jesus then adds a second “greatest” command that references Leviticus 19:18: “Love your neighbour as yourself.” For Jesus, love of God and love of neighbour are inseparable.</a:t>
            </a:r>
          </a:p>
          <a:p>
            <a:pPr marL="0" indent="0">
              <a:buNone/>
            </a:pPr>
            <a:r>
              <a:rPr lang="en-GB" sz="2200" dirty="0"/>
              <a:t>- both locally and globally.</a:t>
            </a:r>
          </a:p>
          <a:p>
            <a:pPr marL="0" indent="0">
              <a:buNone/>
            </a:pPr>
            <a:r>
              <a:rPr lang="en-GB" sz="2200" dirty="0"/>
              <a:t>- value both fidelity to Scripture’s commands for holiness and knowing and graciously loving their neighbours.</a:t>
            </a:r>
          </a:p>
          <a:p>
            <a:pPr marL="0" indent="0">
              <a:buNone/>
            </a:pPr>
            <a:r>
              <a:rPr lang="en-GB" sz="2200" dirty="0"/>
              <a:t>- navigating culture is one of their biggest barriers in ministering to young people.</a:t>
            </a:r>
          </a:p>
          <a:p>
            <a:pPr>
              <a:buFontTx/>
              <a:buChar char="-"/>
            </a:pPr>
            <a:r>
              <a:rPr lang="en-GB" sz="2200" dirty="0"/>
              <a:t>show mercy toward the people outside our walls by adhering to the example set by Jesus in </a:t>
            </a:r>
            <a:r>
              <a:rPr lang="en-GB" sz="2200" dirty="0">
                <a:hlinkClick r:id="rId2"/>
              </a:rPr>
              <a:t>Matthew 22:34–40</a:t>
            </a:r>
            <a:r>
              <a:rPr lang="en-GB" sz="2200" dirty="0"/>
              <a:t> and </a:t>
            </a:r>
            <a:r>
              <a:rPr lang="en-GB" sz="2200" dirty="0">
                <a:hlinkClick r:id="rId3"/>
              </a:rPr>
              <a:t>Luke 10:25–37</a:t>
            </a:r>
            <a:r>
              <a:rPr lang="en-GB" sz="2200" dirty="0"/>
              <a:t>.</a:t>
            </a:r>
          </a:p>
          <a:p>
            <a:pPr>
              <a:buFontTx/>
              <a:buChar char="-"/>
            </a:pPr>
            <a:r>
              <a:rPr lang="en-GB" sz="2200" dirty="0"/>
              <a:t>honour what’s good, make the world better, and respect the journey as much as the destination. These congregations show a neighbour love that is greater than differences in ethnicity and socioeconomic status.</a:t>
            </a:r>
          </a:p>
          <a:p>
            <a:pPr marL="0" indent="0">
              <a:buNone/>
            </a:pPr>
            <a:r>
              <a:rPr lang="en-GB" sz="1400" dirty="0"/>
              <a:t>Growing Young: Six Essential Strategies to Help Young People Discover and Love Your Church . Baker Publishing Group. Kindle Edition. </a:t>
            </a:r>
            <a:endParaRPr lang="en-US" sz="1400" dirty="0"/>
          </a:p>
        </p:txBody>
      </p:sp>
      <p:pic>
        <p:nvPicPr>
          <p:cNvPr id="3074" name="Picture 2" descr="Image result for handshake">
            <a:extLst>
              <a:ext uri="{FF2B5EF4-FFF2-40B4-BE49-F238E27FC236}">
                <a16:creationId xmlns:a16="http://schemas.microsoft.com/office/drawing/2014/main" id="{223B8B8F-F497-487F-A917-5CE0C63DDABC}"/>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5771706" y="2448090"/>
            <a:ext cx="6156942" cy="346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789840" cy="1325563"/>
          </a:xfrm>
        </p:spPr>
        <p:txBody>
          <a:bodyPr/>
          <a:lstStyle/>
          <a:p>
            <a:r>
              <a:rPr lang="en-US" dirty="0"/>
              <a:t>Helping parents who have teenagers</a:t>
            </a:r>
          </a:p>
        </p:txBody>
      </p:sp>
      <p:sp>
        <p:nvSpPr>
          <p:cNvPr id="3" name="Content Placeholder 2"/>
          <p:cNvSpPr>
            <a:spLocks noGrp="1"/>
          </p:cNvSpPr>
          <p:nvPr>
            <p:ph idx="1"/>
          </p:nvPr>
        </p:nvSpPr>
        <p:spPr>
          <a:xfrm>
            <a:off x="191344" y="1556792"/>
            <a:ext cx="11881320" cy="5112567"/>
          </a:xfrm>
        </p:spPr>
        <p:txBody>
          <a:bodyPr>
            <a:normAutofit fontScale="77500" lnSpcReduction="20000"/>
          </a:bodyPr>
          <a:lstStyle/>
          <a:p>
            <a:r>
              <a:rPr lang="en-US" u="sng" dirty="0"/>
              <a:t>Purpose of helping parents</a:t>
            </a:r>
          </a:p>
          <a:p>
            <a:pPr>
              <a:buFontTx/>
              <a:buChar char="-"/>
            </a:pPr>
            <a:r>
              <a:rPr lang="en-US" dirty="0"/>
              <a:t>to enable them to respond to challenges that pull their youth away from Faith/God/Church</a:t>
            </a:r>
          </a:p>
          <a:p>
            <a:pPr marL="0" indent="0">
              <a:buNone/>
            </a:pPr>
            <a:r>
              <a:rPr lang="en-GB" dirty="0"/>
              <a:t>1. PARENTAL INFLUENCE MATTERS MOST </a:t>
            </a:r>
          </a:p>
          <a:p>
            <a:pPr>
              <a:buFontTx/>
              <a:buChar char="-"/>
            </a:pPr>
            <a:r>
              <a:rPr lang="en-GB" dirty="0"/>
              <a:t>This is true not only in childhood but also through adolescence. Research continues to affirm that the best predictor of a young person’s faith is the faith of their parents. That means the role of ministry leaders who care about kids also must include the care, equipping, and formation of parents and families. </a:t>
            </a:r>
          </a:p>
          <a:p>
            <a:pPr>
              <a:buFontTx/>
              <a:buChar char="-"/>
            </a:pPr>
            <a:r>
              <a:rPr lang="en-GB" i="1" dirty="0"/>
              <a:t>“What I really like about our parish youth ministry is that they encourage the parents to come. They include the parents in all the classes that their kids are taking. There’s at least one meeting a week where the parents are invited to share in whatever is going on to deepen their faith as well as understand where their kids are coming from. I totally wish I had that when I was growing up.” —Alice, age 19 </a:t>
            </a:r>
            <a:endParaRPr lang="en-GB" dirty="0"/>
          </a:p>
          <a:p>
            <a:pPr>
              <a:buFontTx/>
              <a:buChar char="-"/>
            </a:pPr>
            <a:r>
              <a:rPr lang="en-GB" dirty="0"/>
              <a:t>Parents’ participation in church worship and programming correlates with more mature faith in young people. But that’s not all. According to pastoral leaders, when parents are intentional about faith building outside of church, overall faith maturity and vibrancy within the congregation rises even more. </a:t>
            </a:r>
          </a:p>
          <a:p>
            <a:pPr>
              <a:buFontTx/>
              <a:buChar char="-"/>
            </a:pPr>
            <a:r>
              <a:rPr lang="en-GB" dirty="0"/>
              <a:t>After young people graduate from high school, parents’ influence predictably wanes, but not as much as often thought. For 19- to 23-year-olds and 24- to 29-year-olds, parents’ participation in faith building outside of church ministries is still significantly correlated with faith maturity.</a:t>
            </a:r>
            <a:endParaRPr lang="en-GB" sz="1400" dirty="0"/>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10242" name="Picture 2" descr="Image result for parental influence">
            <a:extLst>
              <a:ext uri="{FF2B5EF4-FFF2-40B4-BE49-F238E27FC236}">
                <a16:creationId xmlns:a16="http://schemas.microsoft.com/office/drawing/2014/main" id="{8FFE6298-2951-403B-8CCF-A683F7A4143B}"/>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7395105" y="188883"/>
            <a:ext cx="4605551" cy="3861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4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789840" cy="1325563"/>
          </a:xfrm>
        </p:spPr>
        <p:txBody>
          <a:bodyPr/>
          <a:lstStyle/>
          <a:p>
            <a:r>
              <a:rPr lang="en-US" dirty="0"/>
              <a:t>Helping parents who have teenagers</a:t>
            </a:r>
          </a:p>
        </p:txBody>
      </p:sp>
      <p:sp>
        <p:nvSpPr>
          <p:cNvPr id="3" name="Content Placeholder 2"/>
          <p:cNvSpPr>
            <a:spLocks noGrp="1"/>
          </p:cNvSpPr>
          <p:nvPr>
            <p:ph idx="1"/>
          </p:nvPr>
        </p:nvSpPr>
        <p:spPr>
          <a:xfrm>
            <a:off x="191344" y="1556792"/>
            <a:ext cx="11881320" cy="5112567"/>
          </a:xfrm>
        </p:spPr>
        <p:txBody>
          <a:bodyPr>
            <a:normAutofit fontScale="92500" lnSpcReduction="10000"/>
          </a:bodyPr>
          <a:lstStyle/>
          <a:p>
            <a:r>
              <a:rPr lang="en-US" u="sng" dirty="0"/>
              <a:t>Purpose of helping parents</a:t>
            </a:r>
          </a:p>
          <a:p>
            <a:pPr marL="0" indent="0">
              <a:buNone/>
            </a:pPr>
            <a:r>
              <a:rPr lang="en-GB" sz="2200" dirty="0"/>
              <a:t>2. PARENTS NEED SUPPORT</a:t>
            </a:r>
          </a:p>
          <a:p>
            <a:pPr marL="0" indent="0">
              <a:buNone/>
            </a:pPr>
            <a:r>
              <a:rPr lang="en-GB" sz="2200" u="sng" dirty="0"/>
              <a:t>Daily</a:t>
            </a:r>
            <a:r>
              <a:rPr lang="en-GB" sz="2200" dirty="0"/>
              <a:t>: Each day from Monday through Friday, the staff members set calendar reminders to stop and pray for five minutes for parents. Five minutes may not sound like much, but our leaders confessed that before the cues, they hardly prayed for parents at all. </a:t>
            </a:r>
          </a:p>
          <a:p>
            <a:pPr marL="0" indent="0">
              <a:buNone/>
            </a:pPr>
            <a:r>
              <a:rPr lang="en-GB" sz="2200" u="sng" dirty="0"/>
              <a:t>Weekly</a:t>
            </a:r>
            <a:r>
              <a:rPr lang="en-GB" sz="2200" dirty="0"/>
              <a:t>: The team agreed to communicate with all parents directly once each week in some way—most often through a weekly email to parents—and to communicate with various parents individually through occasional calls, texts, and meetings. This commitment included a promise to respond to parent emails and phone calls within 48 hours. </a:t>
            </a:r>
          </a:p>
          <a:p>
            <a:pPr marL="0" indent="0">
              <a:buNone/>
            </a:pPr>
            <a:r>
              <a:rPr lang="en-GB" sz="2200" u="sng" dirty="0"/>
              <a:t>Monthly</a:t>
            </a:r>
            <a:r>
              <a:rPr lang="en-GB" sz="2200" dirty="0"/>
              <a:t>: Parent training had been scattered and inconsistent at our church, so the team built a monthly rhythm of resourcing parents directly. Using a variety of means, they offer training parents can access more readily: an online article one month, a parent book club another, and occasionally an in-person training seminar. </a:t>
            </a:r>
          </a:p>
          <a:p>
            <a:pPr marL="0" indent="0">
              <a:buNone/>
            </a:pPr>
            <a:endParaRPr lang="en-GB" sz="2200" dirty="0"/>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11266" name="Picture 2" descr="Image result for Jesus pulls out of water">
            <a:extLst>
              <a:ext uri="{FF2B5EF4-FFF2-40B4-BE49-F238E27FC236}">
                <a16:creationId xmlns:a16="http://schemas.microsoft.com/office/drawing/2014/main" id="{905BB0A3-BBB6-49DB-B836-713D59F43FF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7888675" y="1579720"/>
            <a:ext cx="3971925"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0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789840" cy="1325563"/>
          </a:xfrm>
        </p:spPr>
        <p:txBody>
          <a:bodyPr/>
          <a:lstStyle/>
          <a:p>
            <a:r>
              <a:rPr lang="en-US" dirty="0"/>
              <a:t>Helping parents who have teenagers</a:t>
            </a:r>
          </a:p>
        </p:txBody>
      </p:sp>
      <p:sp>
        <p:nvSpPr>
          <p:cNvPr id="3" name="Content Placeholder 2"/>
          <p:cNvSpPr>
            <a:spLocks noGrp="1"/>
          </p:cNvSpPr>
          <p:nvPr>
            <p:ph idx="1"/>
          </p:nvPr>
        </p:nvSpPr>
        <p:spPr>
          <a:xfrm>
            <a:off x="191344" y="1556792"/>
            <a:ext cx="11881320" cy="5112567"/>
          </a:xfrm>
        </p:spPr>
        <p:txBody>
          <a:bodyPr>
            <a:normAutofit fontScale="77500" lnSpcReduction="20000"/>
          </a:bodyPr>
          <a:lstStyle/>
          <a:p>
            <a:r>
              <a:rPr lang="en-US" u="sng" dirty="0"/>
              <a:t>Purpose of helping parents</a:t>
            </a:r>
          </a:p>
          <a:p>
            <a:pPr marL="0" indent="0">
              <a:buNone/>
            </a:pPr>
            <a:r>
              <a:rPr lang="en-GB" sz="2200" b="1" u="sng" dirty="0"/>
              <a:t>The Effects of Divorce Require Our Attention</a:t>
            </a:r>
          </a:p>
          <a:p>
            <a:pPr marL="0" indent="0">
              <a:buNone/>
            </a:pPr>
            <a:r>
              <a:rPr lang="en-GB" sz="2200" dirty="0"/>
              <a:t>Divorce leaves kids permanently conflicted, ping-ponging back and forth between parents in a game they never wanted to play. They end up feeling like they partially belong in both parents’ worlds, meaning they fully belong in neither. For young people from intact families, special events such as birthdays, holidays, and graduations enhance a sense of belonging. For teenagers and emerging adults from divorced families, these same events heighten the tensions of standing with one foot in each parent’s world. Lacking a secure sense of belonging at home, children of divorce are three times as likely to feel alone, twice as likely to feel unsafe, and almost four times as likely to disrespect their parents. As they age, young adults from divorced families tend to have higher rates of alcohol and drug use, do more poorly in school, and are more likely to be depressed and withdrawn.</a:t>
            </a:r>
          </a:p>
          <a:p>
            <a:pPr marL="0" indent="0">
              <a:buNone/>
            </a:pPr>
            <a:r>
              <a:rPr lang="en-GB" sz="2200" dirty="0"/>
              <a:t>As a young person’s fabric of family is ripped apart, the faith community has the opportunity to weave itself into a young person’s relational network. More often than not, we fail to do so.</a:t>
            </a:r>
          </a:p>
          <a:p>
            <a:pPr marL="0" indent="0">
              <a:buNone/>
            </a:pPr>
            <a:r>
              <a:rPr lang="en-GB" sz="2200" dirty="0"/>
              <a:t>An 18-year-old African American woman shared a testimony in worship when our team visited her church. She began by explaining that she has two families—her biological family and her church family. Through tears, this high school senior shared about her parents’ divorce and resulting pain that contributed to deep struggle. She called out areas where she felt like the church had failed her but also ways they valued her and walked with her. Most notably, she treasured how members of the community saw “something in me I didn’t see in myself.” Like the pastor who invited her into a leadership role, and the group of women who moved from being acquaintances to adoptive aunts. The congregation did not sit silently during this testimony. Vocal support emanated from the people as they encouraged, “You can do it,” “Come on,” and “We’re here for you.” It was clear they knew, loved, and were committed to this young woman. By the end of her story, tears flowed around the room.</a:t>
            </a:r>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12290" name="Picture 2" descr="Image result for divorce">
            <a:extLst>
              <a:ext uri="{FF2B5EF4-FFF2-40B4-BE49-F238E27FC236}">
                <a16:creationId xmlns:a16="http://schemas.microsoft.com/office/drawing/2014/main" id="{20D7949E-64A9-4577-9966-5187FCE23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263" y="99220"/>
            <a:ext cx="3411389" cy="227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789840" cy="1325563"/>
          </a:xfrm>
        </p:spPr>
        <p:txBody>
          <a:bodyPr/>
          <a:lstStyle/>
          <a:p>
            <a:r>
              <a:rPr lang="en-US" dirty="0"/>
              <a:t>Helping parents who have teenagers</a:t>
            </a:r>
          </a:p>
        </p:txBody>
      </p:sp>
      <p:sp>
        <p:nvSpPr>
          <p:cNvPr id="3" name="Content Placeholder 2"/>
          <p:cNvSpPr>
            <a:spLocks noGrp="1"/>
          </p:cNvSpPr>
          <p:nvPr>
            <p:ph idx="1"/>
          </p:nvPr>
        </p:nvSpPr>
        <p:spPr>
          <a:xfrm>
            <a:off x="191344" y="1556792"/>
            <a:ext cx="11881320" cy="5112567"/>
          </a:xfrm>
        </p:spPr>
        <p:txBody>
          <a:bodyPr>
            <a:normAutofit fontScale="77500" lnSpcReduction="20000"/>
          </a:bodyPr>
          <a:lstStyle/>
          <a:p>
            <a:r>
              <a:rPr lang="en-US" u="sng" dirty="0"/>
              <a:t>Purpose of helping parents</a:t>
            </a:r>
          </a:p>
          <a:p>
            <a:pPr marL="0" indent="0">
              <a:buNone/>
            </a:pPr>
            <a:r>
              <a:rPr lang="en-GB" sz="2200" b="1" u="sng" dirty="0"/>
              <a:t>The Effects of Divorce Require Our Attention</a:t>
            </a:r>
          </a:p>
          <a:p>
            <a:pPr marL="0" indent="0">
              <a:buNone/>
            </a:pPr>
            <a:r>
              <a:rPr lang="en-GB" sz="2200" dirty="0"/>
              <a:t>Divorce leaves kids permanently conflicted, ping-ponging back and forth between parents in a game they never wanted to play. They end up feeling like they partially belong in both parents’ worlds, meaning they fully belong in neither. For young people from intact families, special events such as birthdays, holidays, and graduations enhance a sense of belonging. For teenagers and emerging adults from divorced families, these same events heighten the tensions of standing with one foot in each parent’s world. Lacking a secure sense of belonging at home, children of divorce are three times as likely to feel alone, twice as likely to feel unsafe, and almost four times as likely to disrespect their parents. As they age, young adults from divorced families tend to have higher rates of alcohol and drug use, do more poorly in school, and are more likely to be depressed and withdrawn.</a:t>
            </a:r>
          </a:p>
          <a:p>
            <a:pPr marL="0" indent="0">
              <a:buNone/>
            </a:pPr>
            <a:r>
              <a:rPr lang="en-GB" sz="2200" dirty="0"/>
              <a:t>As a young person’s fabric of family is ripped apart, the faith community has the opportunity to weave itself into a young person’s relational network. More often than not, we fail to do so.</a:t>
            </a:r>
          </a:p>
          <a:p>
            <a:pPr marL="0" indent="0">
              <a:buNone/>
            </a:pPr>
            <a:r>
              <a:rPr lang="en-GB" sz="2200" dirty="0"/>
              <a:t>An 18-year-old African American woman shared a testimony in worship when our team visited her church. She began by explaining that she has two families—her biological family and her church family. Through tears, this high school senior shared about her parents’ divorce and resulting pain that contributed to deep struggle. She called out areas where she felt like the church had failed her but also ways they valued her and walked with her. Most notably, she treasured how members of the community saw “something in me I didn’t see in myself.” Like the pastor who invited her into a leadership role, and the group of women who moved from being acquaintances to adoptive aunts. The congregation did not sit silently during this testimony. Vocal support emanated from the people as they encouraged, “You can do it,” “Come on,” and “We’re here for you.” It was clear they knew, loved, and were committed to this young woman. By the end of her story, tears flowed around the room.</a:t>
            </a:r>
          </a:p>
          <a:p>
            <a:pPr marL="0" indent="0">
              <a:buNone/>
            </a:pPr>
            <a:r>
              <a:rPr lang="en-GB" sz="1400" dirty="0"/>
              <a:t>Powell, Kara. Growing Young: Six Essential Strategies to Help Young People Discover and Love Your Church . Baker Publishing Group. Kindle Edition. </a:t>
            </a:r>
            <a:endParaRPr lang="en-US" sz="1400" dirty="0"/>
          </a:p>
        </p:txBody>
      </p:sp>
      <p:pic>
        <p:nvPicPr>
          <p:cNvPr id="4" name="Picture 2" descr="Image result for divorce">
            <a:extLst>
              <a:ext uri="{FF2B5EF4-FFF2-40B4-BE49-F238E27FC236}">
                <a16:creationId xmlns:a16="http://schemas.microsoft.com/office/drawing/2014/main" id="{16ACAEC5-74AB-42E6-B2C3-E7AA33813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263" y="99220"/>
            <a:ext cx="3411389" cy="227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6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737304" cy="1325563"/>
          </a:xfrm>
        </p:spPr>
        <p:txBody>
          <a:bodyPr/>
          <a:lstStyle/>
          <a:p>
            <a:r>
              <a:rPr lang="en-US" dirty="0"/>
              <a:t>What about kids whose parents don’t come to church?</a:t>
            </a:r>
          </a:p>
        </p:txBody>
      </p:sp>
      <p:sp>
        <p:nvSpPr>
          <p:cNvPr id="3" name="Content Placeholder 2"/>
          <p:cNvSpPr>
            <a:spLocks noGrp="1"/>
          </p:cNvSpPr>
          <p:nvPr>
            <p:ph idx="1"/>
          </p:nvPr>
        </p:nvSpPr>
        <p:spPr>
          <a:xfrm>
            <a:off x="191344" y="1556793"/>
            <a:ext cx="11881320" cy="5301208"/>
          </a:xfrm>
        </p:spPr>
        <p:txBody>
          <a:bodyPr>
            <a:normAutofit/>
          </a:bodyPr>
          <a:lstStyle/>
          <a:p>
            <a:pPr marL="0" indent="0">
              <a:buNone/>
            </a:pPr>
            <a:r>
              <a:rPr lang="en-GB" sz="2200" dirty="0"/>
              <a:t>For teenagers who make their way into church without their parents, often the church body becomes a surrogate faith family, providing spiritual nurture that may be missing at home.</a:t>
            </a:r>
          </a:p>
          <a:p>
            <a:pPr marL="0" indent="0">
              <a:buNone/>
            </a:pPr>
            <a:r>
              <a:rPr lang="en-GB" sz="2200" dirty="0"/>
              <a:t>While this ministry is admirable, churches often miss opportunities to connect with those parents on the fringes. </a:t>
            </a:r>
          </a:p>
          <a:p>
            <a:pPr marL="0" indent="0">
              <a:buNone/>
            </a:pPr>
            <a:r>
              <a:rPr lang="en-GB" sz="2200" dirty="0"/>
              <a:t>Research advisor Reggie Joiner, founder of Orange and the </a:t>
            </a:r>
            <a:r>
              <a:rPr lang="en-GB" sz="2200" dirty="0" err="1"/>
              <a:t>ReThink</a:t>
            </a:r>
            <a:r>
              <a:rPr lang="en-GB" sz="2200" dirty="0"/>
              <a:t> Group, says that the vast majority of the time, those parents—like all parents—love their kids and want to do right by them. So a first step toward prioritizing families outside the church is to start with the assumption that they love their kids more than we love their kids. </a:t>
            </a:r>
          </a:p>
          <a:p>
            <a:pPr marL="0" indent="0">
              <a:buNone/>
            </a:pPr>
            <a:r>
              <a:rPr lang="en-GB" sz="2200" dirty="0"/>
              <a:t>Then we make it our job, not theirs, to reach out and initiate relationship. Once we have relationship, we build understanding and empathy toward parents, which eventually nurtures trust, which in turn can slowly open doors for deeper connection.</a:t>
            </a:r>
            <a:endParaRPr lang="en-GB" sz="1100" dirty="0"/>
          </a:p>
          <a:p>
            <a:pPr marL="0" indent="0">
              <a:buNone/>
            </a:pPr>
            <a:endParaRPr lang="en-GB" sz="1100" dirty="0"/>
          </a:p>
          <a:p>
            <a:pPr marL="0" indent="0">
              <a:buNone/>
            </a:pPr>
            <a:r>
              <a:rPr lang="en-GB" sz="1100" dirty="0"/>
              <a:t>Powell, Kara. Growing Young: Six Essential Strategies to Help Young People Discover and Love Your Church . Baker Publishing Group. Kindle Edition. </a:t>
            </a:r>
            <a:endParaRPr lang="en-US" sz="1100" dirty="0"/>
          </a:p>
        </p:txBody>
      </p:sp>
    </p:spTree>
    <p:extLst>
      <p:ext uri="{BB962C8B-B14F-4D97-AF65-F5344CB8AC3E}">
        <p14:creationId xmlns:p14="http://schemas.microsoft.com/office/powerpoint/2010/main" val="34894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3" name="Content Placeholder 2"/>
          <p:cNvSpPr>
            <a:spLocks noGrp="1"/>
          </p:cNvSpPr>
          <p:nvPr>
            <p:ph idx="1"/>
          </p:nvPr>
        </p:nvSpPr>
        <p:spPr>
          <a:xfrm>
            <a:off x="191344" y="1556793"/>
            <a:ext cx="11881320" cy="5301208"/>
          </a:xfrm>
        </p:spPr>
        <p:txBody>
          <a:bodyPr>
            <a:normAutofit fontScale="92500" lnSpcReduction="10000"/>
          </a:bodyPr>
          <a:lstStyle/>
          <a:p>
            <a:r>
              <a:rPr lang="en-GB" dirty="0"/>
              <a:t>PLAN/ ACT/ PERSEVERE</a:t>
            </a:r>
          </a:p>
          <a:p>
            <a:r>
              <a:rPr lang="en-GB" dirty="0"/>
              <a:t>Aim for </a:t>
            </a:r>
            <a:r>
              <a:rPr lang="en-GB" dirty="0">
                <a:solidFill>
                  <a:srgbClr val="FF0000"/>
                </a:solidFill>
              </a:rPr>
              <a:t>Adaptive Change </a:t>
            </a:r>
            <a:r>
              <a:rPr lang="en-GB" dirty="0"/>
              <a:t>in Order to Grow Young</a:t>
            </a:r>
          </a:p>
          <a:p>
            <a:r>
              <a:rPr lang="en-GB" dirty="0"/>
              <a:t>adaptive challenges involve </a:t>
            </a:r>
            <a:r>
              <a:rPr lang="en-GB" u="sng" dirty="0"/>
              <a:t>shifts</a:t>
            </a:r>
            <a:r>
              <a:rPr lang="en-GB" dirty="0"/>
              <a:t> in attitudes, values, and behaviours</a:t>
            </a:r>
          </a:p>
          <a:p>
            <a:r>
              <a:rPr lang="en-GB" dirty="0"/>
              <a:t>It requires leaders to learn </a:t>
            </a:r>
            <a:r>
              <a:rPr lang="en-GB" u="sng" dirty="0"/>
              <a:t>new ways to solve problems</a:t>
            </a:r>
            <a:r>
              <a:rPr lang="en-GB" dirty="0"/>
              <a:t>.</a:t>
            </a:r>
          </a:p>
          <a:p>
            <a:pPr marL="0" indent="0">
              <a:buNone/>
            </a:pPr>
            <a:r>
              <a:rPr lang="en-GB" b="1" i="1" dirty="0"/>
              <a:t>Example: </a:t>
            </a:r>
            <a:r>
              <a:rPr lang="en-GB" dirty="0"/>
              <a:t>Adaptive work is more like trying to convince someone to stop smoking. A doctor can provide guidance about the risks and suggest ideas that might help the person stop smoking, but they cannot stop smoking for the person. The ultimate decision depends on a major modification of the values and behaviours of the smoker. Applying this principle to organizations, Heifetz writes, “The single most common source of leadership failure we’ve been able to identify—in politics, community life, business, or the non-profit sector—is that people, especially those in positions of authority, treat </a:t>
            </a:r>
            <a:r>
              <a:rPr lang="en-GB" u="sng" dirty="0"/>
              <a:t>adaptive</a:t>
            </a:r>
            <a:r>
              <a:rPr lang="en-GB" dirty="0"/>
              <a:t> challenges like </a:t>
            </a:r>
            <a:r>
              <a:rPr lang="en-GB" u="sng" dirty="0"/>
              <a:t>technical</a:t>
            </a:r>
            <a:r>
              <a:rPr lang="en-GB" dirty="0"/>
              <a:t> problems.”</a:t>
            </a:r>
          </a:p>
          <a:p>
            <a:r>
              <a:rPr lang="en-GB" dirty="0"/>
              <a:t>Most of the important obstacles faced by churches that want to grow young involve a </a:t>
            </a:r>
            <a:r>
              <a:rPr lang="en-GB" u="sng" dirty="0"/>
              <a:t>shift in the attitudes, values, and </a:t>
            </a:r>
            <a:r>
              <a:rPr lang="en-GB" u="sng" dirty="0" err="1"/>
              <a:t>behaviors</a:t>
            </a:r>
            <a:r>
              <a:rPr lang="en-GB" u="sng" dirty="0"/>
              <a:t> of the people in the congregation</a:t>
            </a:r>
            <a:r>
              <a:rPr lang="en-GB" dirty="0"/>
              <a:t>.</a:t>
            </a:r>
          </a:p>
          <a:p>
            <a:pPr marL="0" indent="0">
              <a:buNone/>
            </a:pPr>
            <a:r>
              <a:rPr lang="en-GB" sz="1100" dirty="0"/>
              <a:t>Powell, Kara. Growing Young: Six Essential Strategies to Help Young People Discover and Love Your Church . Baker Publishing Group. Kindle Edition. </a:t>
            </a:r>
            <a:endParaRPr lang="en-US" sz="1100" dirty="0"/>
          </a:p>
        </p:txBody>
      </p:sp>
    </p:spTree>
    <p:extLst>
      <p:ext uri="{BB962C8B-B14F-4D97-AF65-F5344CB8AC3E}">
        <p14:creationId xmlns:p14="http://schemas.microsoft.com/office/powerpoint/2010/main" val="183695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a:xfrm>
            <a:off x="191344" y="1828799"/>
            <a:ext cx="10933856" cy="5029201"/>
          </a:xfrm>
        </p:spPr>
        <p:txBody>
          <a:bodyPr>
            <a:normAutofit/>
          </a:bodyPr>
          <a:lstStyle/>
          <a:p>
            <a:pPr marL="0" indent="0">
              <a:buNone/>
            </a:pPr>
            <a:r>
              <a:rPr lang="en-GB" sz="2200" dirty="0"/>
              <a:t>IN REACHING YOUNG PEOPLE </a:t>
            </a:r>
          </a:p>
          <a:p>
            <a:pPr marL="0" indent="0">
              <a:buNone/>
            </a:pPr>
            <a:endParaRPr lang="en-GB" sz="2200" dirty="0"/>
          </a:p>
          <a:p>
            <a:endParaRPr lang="en-GB" sz="2200" dirty="0"/>
          </a:p>
          <a:p>
            <a:endParaRPr lang="en-GB" sz="2200" dirty="0"/>
          </a:p>
          <a:p>
            <a:endParaRPr lang="en-GB" sz="2200" dirty="0"/>
          </a:p>
          <a:p>
            <a:endParaRPr lang="en-GB" sz="2200" dirty="0"/>
          </a:p>
          <a:p>
            <a:endParaRPr lang="en-GB" sz="2200" dirty="0"/>
          </a:p>
          <a:p>
            <a:endParaRPr lang="en-GB" sz="2200" dirty="0"/>
          </a:p>
          <a:p>
            <a:r>
              <a:rPr lang="en-GB" sz="2200" dirty="0"/>
              <a:t>TOP CHURCH-RELATED CHALLENGES (ranked in order)</a:t>
            </a:r>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a:p>
            <a:pPr marL="0" indent="0">
              <a:buNone/>
            </a:pPr>
            <a:endParaRPr lang="en-GB" sz="2200" dirty="0"/>
          </a:p>
        </p:txBody>
      </p:sp>
      <p:pic>
        <p:nvPicPr>
          <p:cNvPr id="5" name="Picture 4">
            <a:extLst>
              <a:ext uri="{FF2B5EF4-FFF2-40B4-BE49-F238E27FC236}">
                <a16:creationId xmlns:a16="http://schemas.microsoft.com/office/drawing/2014/main" id="{89E10AA0-0AEF-4149-82C9-B887872ADB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5840" y="620688"/>
            <a:ext cx="7344816" cy="5508612"/>
          </a:xfrm>
          <a:prstGeom prst="rect">
            <a:avLst/>
          </a:prstGeom>
        </p:spPr>
      </p:pic>
    </p:spTree>
    <p:extLst>
      <p:ext uri="{BB962C8B-B14F-4D97-AF65-F5344CB8AC3E}">
        <p14:creationId xmlns:p14="http://schemas.microsoft.com/office/powerpoint/2010/main" val="379266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5700" y="116632"/>
            <a:ext cx="4800600" cy="1325563"/>
          </a:xfrm>
        </p:spPr>
        <p:txBody>
          <a:bodyPr/>
          <a:lstStyle/>
          <a:p>
            <a:r>
              <a:rPr lang="en-US" dirty="0"/>
              <a:t>Planning for Change</a:t>
            </a:r>
          </a:p>
        </p:txBody>
      </p:sp>
      <p:graphicFrame>
        <p:nvGraphicFramePr>
          <p:cNvPr id="7" name="Content Placeholder 6" descr="Segmented process showing 3 tasks arranged one below the other with downward pointing arrows to indicate progression from first task to second task and second task to third task. Placeholder text for task description   present under each group."/>
          <p:cNvGraphicFramePr>
            <a:graphicFrameLocks noGrp="1"/>
          </p:cNvGraphicFramePr>
          <p:nvPr>
            <p:ph sz="half" idx="2"/>
            <p:extLst>
              <p:ext uri="{D42A27DB-BD31-4B8C-83A1-F6EECF244321}">
                <p14:modId xmlns:p14="http://schemas.microsoft.com/office/powerpoint/2010/main" val="536485434"/>
              </p:ext>
            </p:extLst>
          </p:nvPr>
        </p:nvGraphicFramePr>
        <p:xfrm>
          <a:off x="3695700" y="1844824"/>
          <a:ext cx="48006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882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Aim/Purpose of this discussion</a:t>
            </a:r>
          </a:p>
        </p:txBody>
      </p:sp>
      <p:sp>
        <p:nvSpPr>
          <p:cNvPr id="3" name="Content Placeholder 2"/>
          <p:cNvSpPr>
            <a:spLocks noGrp="1"/>
          </p:cNvSpPr>
          <p:nvPr>
            <p:ph idx="1"/>
          </p:nvPr>
        </p:nvSpPr>
        <p:spPr>
          <a:xfrm>
            <a:off x="191344" y="1628800"/>
            <a:ext cx="11809312" cy="4176464"/>
          </a:xfrm>
        </p:spPr>
        <p:txBody>
          <a:bodyPr>
            <a:normAutofit/>
          </a:bodyPr>
          <a:lstStyle/>
          <a:p>
            <a:r>
              <a:rPr lang="en-US" sz="4000" dirty="0"/>
              <a:t>To make our Church community GROW YOUNG</a:t>
            </a:r>
          </a:p>
          <a:p>
            <a:pPr marL="0" indent="0">
              <a:buNone/>
            </a:pPr>
            <a:r>
              <a:rPr lang="en-US" sz="4000" dirty="0"/>
              <a:t>- In other words to make our Church </a:t>
            </a:r>
          </a:p>
          <a:p>
            <a:pPr marL="0" indent="0">
              <a:buNone/>
            </a:pPr>
            <a:r>
              <a:rPr lang="en-US" sz="4000" dirty="0"/>
              <a:t>more youth and family friendly</a:t>
            </a:r>
          </a:p>
          <a:p>
            <a:pPr marL="0" indent="0">
              <a:buNone/>
            </a:pPr>
            <a:r>
              <a:rPr lang="en-US" sz="4000" dirty="0"/>
              <a:t>- Let’s discuss how we will achieve this</a:t>
            </a:r>
          </a:p>
          <a:p>
            <a:pPr marL="0" indent="0">
              <a:buNone/>
            </a:pPr>
            <a:endParaRPr lang="en-US" sz="2200" dirty="0"/>
          </a:p>
          <a:p>
            <a:pPr marL="0" indent="0">
              <a:buNone/>
            </a:pPr>
            <a:endParaRPr lang="en-US" sz="2200" dirty="0"/>
          </a:p>
        </p:txBody>
      </p:sp>
      <p:pic>
        <p:nvPicPr>
          <p:cNvPr id="4" name="Picture 3">
            <a:extLst>
              <a:ext uri="{FF2B5EF4-FFF2-40B4-BE49-F238E27FC236}">
                <a16:creationId xmlns:a16="http://schemas.microsoft.com/office/drawing/2014/main" id="{4A9E5F14-488D-4B2C-BB56-5E328D700888}"/>
              </a:ext>
            </a:extLst>
          </p:cNvPr>
          <p:cNvPicPr>
            <a:picLocks noChangeAspect="1"/>
          </p:cNvPicPr>
          <p:nvPr/>
        </p:nvPicPr>
        <p:blipFill>
          <a:blip r:embed="rId2"/>
          <a:stretch>
            <a:fillRect/>
          </a:stretch>
        </p:blipFill>
        <p:spPr>
          <a:xfrm>
            <a:off x="9120336" y="3014364"/>
            <a:ext cx="2640535" cy="3744416"/>
          </a:xfrm>
          <a:prstGeom prst="rect">
            <a:avLst/>
          </a:prstGeom>
        </p:spPr>
      </p:pic>
    </p:spTree>
    <p:extLst>
      <p:ext uri="{BB962C8B-B14F-4D97-AF65-F5344CB8AC3E}">
        <p14:creationId xmlns:p14="http://schemas.microsoft.com/office/powerpoint/2010/main" val="286968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220"/>
            <a:ext cx="10789840" cy="1325563"/>
          </a:xfrm>
        </p:spPr>
        <p:txBody>
          <a:bodyPr/>
          <a:lstStyle/>
          <a:p>
            <a:r>
              <a:rPr lang="en-US" dirty="0"/>
              <a:t>What are we already doing </a:t>
            </a:r>
            <a:r>
              <a:rPr lang="en-US" u="sng" dirty="0"/>
              <a:t>for the Youth in Church</a:t>
            </a:r>
            <a:r>
              <a:rPr lang="en-US" dirty="0"/>
              <a:t>?</a:t>
            </a:r>
          </a:p>
        </p:txBody>
      </p:sp>
      <p:sp>
        <p:nvSpPr>
          <p:cNvPr id="3" name="Content Placeholder 2"/>
          <p:cNvSpPr>
            <a:spLocks noGrp="1"/>
          </p:cNvSpPr>
          <p:nvPr>
            <p:ph idx="1"/>
          </p:nvPr>
        </p:nvSpPr>
        <p:spPr>
          <a:xfrm>
            <a:off x="191344" y="1828799"/>
            <a:ext cx="10476656" cy="4572001"/>
          </a:xfrm>
        </p:spPr>
        <p:txBody>
          <a:bodyPr>
            <a:normAutofit fontScale="85000" lnSpcReduction="20000"/>
          </a:bodyPr>
          <a:lstStyle/>
          <a:p>
            <a:r>
              <a:rPr lang="en-US" dirty="0"/>
              <a:t>Children’s liturgy (sporadically, not regular)</a:t>
            </a:r>
          </a:p>
          <a:p>
            <a:r>
              <a:rPr lang="en-US" dirty="0"/>
              <a:t>Children’s choir (Polish Mass)</a:t>
            </a:r>
          </a:p>
          <a:p>
            <a:r>
              <a:rPr lang="en-US" dirty="0"/>
              <a:t>Children’s song with acting (Polish Mass)</a:t>
            </a:r>
          </a:p>
          <a:p>
            <a:r>
              <a:rPr lang="en-US" dirty="0"/>
              <a:t>Catechism (St. Andrews Community)</a:t>
            </a:r>
          </a:p>
          <a:p>
            <a:r>
              <a:rPr lang="en-US" dirty="0"/>
              <a:t>Etc.??</a:t>
            </a:r>
          </a:p>
          <a:p>
            <a:r>
              <a:rPr lang="en-US" u="sng" dirty="0"/>
              <a:t>Purpose of Youth ministry</a:t>
            </a:r>
          </a:p>
          <a:p>
            <a:pPr marL="0" indent="0">
              <a:buNone/>
            </a:pPr>
            <a:r>
              <a:rPr lang="en-US" dirty="0"/>
              <a:t>- Happy youth (who know themselves, Christ, Church, Society, Creation)</a:t>
            </a:r>
          </a:p>
          <a:p>
            <a:pPr marL="0" indent="0">
              <a:buNone/>
            </a:pPr>
            <a:r>
              <a:rPr lang="en-US" dirty="0"/>
              <a:t>-  True sense of Identity (beloved children of God, with natural and supernatural gifts, charisms)</a:t>
            </a:r>
          </a:p>
          <a:p>
            <a:pPr>
              <a:buFontTx/>
              <a:buChar char="-"/>
            </a:pPr>
            <a:r>
              <a:rPr lang="en-US" dirty="0"/>
              <a:t>Belonging (to God’s family, and the created world)</a:t>
            </a:r>
          </a:p>
          <a:p>
            <a:pPr>
              <a:buFontTx/>
              <a:buChar char="-"/>
            </a:pPr>
            <a:r>
              <a:rPr lang="en-US" dirty="0"/>
              <a:t>Sense of purpose (aware of God’s purpose with their life = sense of ministry</a:t>
            </a:r>
          </a:p>
          <a:p>
            <a:endParaRPr lang="en-US" dirty="0"/>
          </a:p>
        </p:txBody>
      </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082859CD-E260-4B90-B14F-F306DC1EF5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15480" y="548680"/>
            <a:ext cx="8650960" cy="5852120"/>
          </a:xfrm>
        </p:spPr>
      </p:pic>
    </p:spTree>
    <p:extLst>
      <p:ext uri="{BB962C8B-B14F-4D97-AF65-F5344CB8AC3E}">
        <p14:creationId xmlns:p14="http://schemas.microsoft.com/office/powerpoint/2010/main" val="383763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828799"/>
            <a:ext cx="11665296" cy="4929981"/>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p:txBody>
      </p:sp>
      <p:pic>
        <p:nvPicPr>
          <p:cNvPr id="9" name="Picture 8">
            <a:extLst>
              <a:ext uri="{FF2B5EF4-FFF2-40B4-BE49-F238E27FC236}">
                <a16:creationId xmlns:a16="http://schemas.microsoft.com/office/drawing/2014/main" id="{5F45A504-F90C-4ECE-BD75-9BD331679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801" y="1196752"/>
            <a:ext cx="6012397" cy="5330993"/>
          </a:xfrm>
          <a:prstGeom prst="rect">
            <a:avLst/>
          </a:prstGeom>
        </p:spPr>
      </p:pic>
    </p:spTree>
    <p:extLst>
      <p:ext uri="{BB962C8B-B14F-4D97-AF65-F5344CB8AC3E}">
        <p14:creationId xmlns:p14="http://schemas.microsoft.com/office/powerpoint/2010/main" val="18852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pic>
        <p:nvPicPr>
          <p:cNvPr id="4" name="Picture 3">
            <a:extLst>
              <a:ext uri="{FF2B5EF4-FFF2-40B4-BE49-F238E27FC236}">
                <a16:creationId xmlns:a16="http://schemas.microsoft.com/office/drawing/2014/main" id="{A4598785-DDA1-424D-8769-831B62E31716}"/>
              </a:ext>
            </a:extLst>
          </p:cNvPr>
          <p:cNvPicPr>
            <a:picLocks noChangeAspect="1"/>
          </p:cNvPicPr>
          <p:nvPr/>
        </p:nvPicPr>
        <p:blipFill>
          <a:blip r:embed="rId2"/>
          <a:stretch>
            <a:fillRect/>
          </a:stretch>
        </p:blipFill>
        <p:spPr>
          <a:xfrm>
            <a:off x="9695760" y="4615655"/>
            <a:ext cx="2143125" cy="2143125"/>
          </a:xfrm>
          <a:prstGeom prst="rect">
            <a:avLst/>
          </a:prstGeom>
        </p:spPr>
      </p:pic>
      <p:sp>
        <p:nvSpPr>
          <p:cNvPr id="3" name="Content Placeholder 2"/>
          <p:cNvSpPr>
            <a:spLocks noGrp="1"/>
          </p:cNvSpPr>
          <p:nvPr>
            <p:ph idx="1"/>
          </p:nvPr>
        </p:nvSpPr>
        <p:spPr>
          <a:xfrm>
            <a:off x="191344" y="1556793"/>
            <a:ext cx="11665296" cy="5201988"/>
          </a:xfrm>
        </p:spPr>
        <p:txBody>
          <a:bodyPr>
            <a:normAutofit fontScale="85000" lnSpcReduction="20000"/>
          </a:bodyPr>
          <a:lstStyle/>
          <a:p>
            <a:pPr marL="0" indent="0">
              <a:buNone/>
            </a:pPr>
            <a:r>
              <a:rPr lang="en-GB" dirty="0"/>
              <a:t>1. </a:t>
            </a:r>
            <a:r>
              <a:rPr lang="en-GB" dirty="0">
                <a:solidFill>
                  <a:srgbClr val="FF0000"/>
                </a:solidFill>
              </a:rPr>
              <a:t>Unlock Keychain Leadership</a:t>
            </a:r>
          </a:p>
          <a:p>
            <a:pPr marL="0" indent="0">
              <a:buNone/>
            </a:pPr>
            <a:r>
              <a:rPr lang="en-GB" b="1" u="sng" dirty="0"/>
              <a:t>Sharing Power with the Right People (incl. young people) at the Right Time</a:t>
            </a:r>
          </a:p>
          <a:p>
            <a:r>
              <a:rPr lang="en-GB" dirty="0"/>
              <a:t>Churches that grow young are brimming with staff, volunteers, and parents who demonstrate keychain leadership. Whoever holds the keys has the power to let people in or to keep people out.</a:t>
            </a:r>
          </a:p>
          <a:p>
            <a:r>
              <a:rPr lang="en-GB" dirty="0"/>
              <a:t>When we refer to keys, we mean the capabilities, power, and access of leaders that carry the potential to empower young people. By keychain leaders, we mean pastoral and congregational leaders who are acutely aware of the keys on their keychain; and intentional about entrusting and empowering all generations, including teenagers and emerging adults, with their own set of keys.</a:t>
            </a:r>
          </a:p>
          <a:p>
            <a:r>
              <a:rPr lang="en-GB" dirty="0"/>
              <a:t>No matter your role, here is what we want you to know: if you are willing to entrust your keys to young people, they will trust you with their hearts, their energy, their creativity, and even their friends.</a:t>
            </a:r>
          </a:p>
          <a:p>
            <a:r>
              <a:rPr lang="en-GB" dirty="0"/>
              <a:t>Spend time reflecting on powerful scriptural examples including Exodus 18:1–27; Joshua 1:1–18; 1 Samuel 8:1–22; Jeremiah 1:4–19; John 13:1–17; 15:1–17; 1 Corinthians 12:1–31; Ephesians 4:11–16; and Philippians 2:1–18.</a:t>
            </a:r>
          </a:p>
          <a:p>
            <a:endParaRPr lang="en-GB" dirty="0"/>
          </a:p>
          <a:p>
            <a:r>
              <a:rPr lang="en-GB" sz="1000" dirty="0"/>
              <a:t>Powell, Kara. Growing Young: Six Essential Strategies to Help Young People Discover and Love Your Church . Baker Publishing Group. Kindle Edition. </a:t>
            </a:r>
            <a:endParaRPr lang="en-US" sz="1000" dirty="0"/>
          </a:p>
        </p:txBody>
      </p:sp>
    </p:spTree>
    <p:extLst>
      <p:ext uri="{BB962C8B-B14F-4D97-AF65-F5344CB8AC3E}">
        <p14:creationId xmlns:p14="http://schemas.microsoft.com/office/powerpoint/2010/main" val="306276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92500" lnSpcReduction="10000"/>
          </a:bodyPr>
          <a:lstStyle/>
          <a:p>
            <a:pPr marL="0" indent="0">
              <a:buNone/>
            </a:pPr>
            <a:r>
              <a:rPr lang="en-GB" dirty="0">
                <a:solidFill>
                  <a:srgbClr val="FF0000"/>
                </a:solidFill>
              </a:rPr>
              <a:t>2. Empathise with Today’s Young People</a:t>
            </a:r>
          </a:p>
          <a:p>
            <a:pPr marL="0" indent="0">
              <a:buNone/>
            </a:pPr>
            <a:r>
              <a:rPr lang="en-GB" b="1" dirty="0"/>
              <a:t>When we talk about empathy, we mean </a:t>
            </a:r>
            <a:r>
              <a:rPr lang="en-GB" b="1" i="1" dirty="0"/>
              <a:t>feeling with </a:t>
            </a:r>
            <a:r>
              <a:rPr lang="en-GB" b="1" dirty="0"/>
              <a:t>young people.</a:t>
            </a:r>
          </a:p>
          <a:p>
            <a:pPr marL="0" indent="0">
              <a:buNone/>
            </a:pPr>
            <a:r>
              <a:rPr lang="en-GB" dirty="0"/>
              <a:t>Research Findings </a:t>
            </a:r>
          </a:p>
          <a:p>
            <a:pPr>
              <a:buFontTx/>
              <a:buChar char="-"/>
            </a:pPr>
            <a:r>
              <a:rPr lang="en-GB" dirty="0"/>
              <a:t>Empathy Seeks to Understand Today’s Young People</a:t>
            </a:r>
          </a:p>
          <a:p>
            <a:pPr>
              <a:buFontTx/>
              <a:buChar char="-"/>
            </a:pPr>
            <a:r>
              <a:rPr lang="en-GB" dirty="0"/>
              <a:t>Empathy Is Contagious</a:t>
            </a:r>
          </a:p>
          <a:p>
            <a:pPr>
              <a:buFontTx/>
              <a:buChar char="-"/>
            </a:pPr>
            <a:r>
              <a:rPr lang="en-GB" dirty="0"/>
              <a:t>The Three Ultimate Questions of Every Young Person</a:t>
            </a:r>
          </a:p>
          <a:p>
            <a:pPr marL="0" indent="0">
              <a:buNone/>
            </a:pPr>
            <a:r>
              <a:rPr lang="en-GB" dirty="0"/>
              <a:t>	Who am I? </a:t>
            </a:r>
          </a:p>
          <a:p>
            <a:pPr marL="0" indent="0">
              <a:buNone/>
            </a:pPr>
            <a:r>
              <a:rPr lang="en-GB" dirty="0"/>
              <a:t>	Where do I fit? </a:t>
            </a:r>
          </a:p>
          <a:p>
            <a:pPr marL="0" indent="0">
              <a:buNone/>
            </a:pPr>
            <a:r>
              <a:rPr lang="en-GB" dirty="0"/>
              <a:t>	What difference do I make?</a:t>
            </a:r>
          </a:p>
          <a:p>
            <a:pPr marL="0" indent="0">
              <a:buNone/>
            </a:pPr>
            <a:r>
              <a:rPr lang="en-GB" dirty="0"/>
              <a:t>The Young People You Know Experience These Questions Acutely</a:t>
            </a:r>
          </a:p>
          <a:p>
            <a:pPr marL="0" indent="0">
              <a:buNone/>
            </a:pPr>
            <a:r>
              <a:rPr lang="en-GB" sz="1000" dirty="0"/>
              <a:t>Powell, Kara. Growing Young: Six Essential Strategies to Help Young People Discover and Love Your Church . Baker Publishing Group. Kindle Edition. </a:t>
            </a:r>
            <a:endParaRPr lang="en-US" sz="1000" dirty="0"/>
          </a:p>
        </p:txBody>
      </p:sp>
      <p:pic>
        <p:nvPicPr>
          <p:cNvPr id="5" name="Picture 4" descr="A person in a dark sky&#10;&#10;Description automatically generated">
            <a:extLst>
              <a:ext uri="{FF2B5EF4-FFF2-40B4-BE49-F238E27FC236}">
                <a16:creationId xmlns:a16="http://schemas.microsoft.com/office/drawing/2014/main" id="{0021FCC8-9418-4B73-A362-57A9B69BA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133" y="2636912"/>
            <a:ext cx="4751040" cy="2850624"/>
          </a:xfrm>
          <a:prstGeom prst="rect">
            <a:avLst/>
          </a:prstGeom>
        </p:spPr>
      </p:pic>
    </p:spTree>
    <p:extLst>
      <p:ext uri="{BB962C8B-B14F-4D97-AF65-F5344CB8AC3E}">
        <p14:creationId xmlns:p14="http://schemas.microsoft.com/office/powerpoint/2010/main" val="322330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99220"/>
            <a:ext cx="11665296" cy="1325563"/>
          </a:xfrm>
        </p:spPr>
        <p:txBody>
          <a:bodyPr/>
          <a:lstStyle/>
          <a:p>
            <a:r>
              <a:rPr lang="en-US" u="sng" dirty="0"/>
              <a:t>Six core commitments </a:t>
            </a:r>
            <a:r>
              <a:rPr lang="en-US" dirty="0"/>
              <a:t>of Churches that are growing young</a:t>
            </a:r>
          </a:p>
        </p:txBody>
      </p:sp>
      <p:sp>
        <p:nvSpPr>
          <p:cNvPr id="3" name="Content Placeholder 2"/>
          <p:cNvSpPr>
            <a:spLocks noGrp="1"/>
          </p:cNvSpPr>
          <p:nvPr>
            <p:ph idx="1"/>
          </p:nvPr>
        </p:nvSpPr>
        <p:spPr>
          <a:xfrm>
            <a:off x="191344" y="1556793"/>
            <a:ext cx="11665296" cy="5201988"/>
          </a:xfrm>
        </p:spPr>
        <p:txBody>
          <a:bodyPr>
            <a:normAutofit fontScale="85000" lnSpcReduction="10000"/>
          </a:bodyPr>
          <a:lstStyle/>
          <a:p>
            <a:r>
              <a:rPr lang="en-GB" dirty="0"/>
              <a:t>PERVASIVE STRESS (digital calendars jammed with extracurricular activities)</a:t>
            </a:r>
          </a:p>
          <a:p>
            <a:r>
              <a:rPr lang="en-GB" dirty="0"/>
              <a:t>PERIPHERAL FAITH</a:t>
            </a:r>
          </a:p>
          <a:p>
            <a:r>
              <a:rPr lang="en-GB" dirty="0"/>
              <a:t>DIGITAL TECHNOLOGY</a:t>
            </a:r>
          </a:p>
          <a:p>
            <a:r>
              <a:rPr lang="en-GB" dirty="0"/>
              <a:t>SEXUAL EXPERIMENTATION</a:t>
            </a:r>
          </a:p>
          <a:p>
            <a:r>
              <a:rPr lang="en-GB" dirty="0"/>
              <a:t>ADULT ABANDONMENT</a:t>
            </a:r>
          </a:p>
          <a:p>
            <a:pPr marL="0" indent="0">
              <a:buNone/>
            </a:pPr>
            <a:r>
              <a:rPr lang="en-GB" dirty="0"/>
              <a:t>I’m all for empathy, but what do I do when young people I know make choices </a:t>
            </a:r>
            <a:r>
              <a:rPr lang="en-GB" dirty="0" err="1"/>
              <a:t>thatWhile</a:t>
            </a:r>
            <a:r>
              <a:rPr lang="en-GB" dirty="0"/>
              <a:t> sometimes our best move is to stay quiet and pray, at other times, the most compassionate and supportive step we can take is to speak up. Based on the empathy we have seen in churches growing young, if you feel called to share your concerns, we recommend you follow this principle: first connect, and then correct. Embracing this approach with young people might mean you: </a:t>
            </a:r>
          </a:p>
          <a:p>
            <a:pPr marL="0" indent="0">
              <a:buNone/>
            </a:pPr>
            <a:r>
              <a:rPr lang="en-GB" dirty="0"/>
              <a:t>• Pay attention to how you are feeling before you talk with them. Are you nervous or scared? Do this young person’s choices surface old memories or wounds in your own life? </a:t>
            </a:r>
          </a:p>
          <a:p>
            <a:pPr marL="0" indent="0">
              <a:buNone/>
            </a:pPr>
            <a:r>
              <a:rPr lang="en-GB" dirty="0"/>
              <a:t>• Start your conversation by affirming what you appreciate about them. </a:t>
            </a:r>
          </a:p>
          <a:p>
            <a:r>
              <a:rPr lang="en-GB" sz="1000" dirty="0"/>
              <a:t>Powell, Kara. Growing Young: Six Essential Strategies to Help Young People Discover and Love Your Church . Baker Publishing Group. Kindle Edition. </a:t>
            </a:r>
            <a:endParaRPr lang="en-US" sz="1000" dirty="0"/>
          </a:p>
        </p:txBody>
      </p:sp>
      <p:pic>
        <p:nvPicPr>
          <p:cNvPr id="4" name="Picture 3">
            <a:extLst>
              <a:ext uri="{FF2B5EF4-FFF2-40B4-BE49-F238E27FC236}">
                <a16:creationId xmlns:a16="http://schemas.microsoft.com/office/drawing/2014/main" id="{9772DED7-B817-43BD-BD10-13CF7362FFB4}"/>
              </a:ext>
            </a:extLst>
          </p:cNvPr>
          <p:cNvPicPr>
            <a:picLocks noChangeAspect="1"/>
          </p:cNvPicPr>
          <p:nvPr/>
        </p:nvPicPr>
        <p:blipFill>
          <a:blip r:embed="rId2"/>
          <a:stretch>
            <a:fillRect/>
          </a:stretch>
        </p:blipFill>
        <p:spPr>
          <a:xfrm>
            <a:off x="9120336" y="980728"/>
            <a:ext cx="2098174" cy="2764797"/>
          </a:xfrm>
          <a:prstGeom prst="rect">
            <a:avLst/>
          </a:prstGeom>
        </p:spPr>
      </p:pic>
    </p:spTree>
    <p:extLst>
      <p:ext uri="{BB962C8B-B14F-4D97-AF65-F5344CB8AC3E}">
        <p14:creationId xmlns:p14="http://schemas.microsoft.com/office/powerpoint/2010/main" val="296999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7375</TotalTime>
  <Words>4045</Words>
  <Application>Microsoft Office PowerPoint</Application>
  <PresentationFormat>Widescreen</PresentationFormat>
  <Paragraphs>239</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Franklin Gothic Medium</vt:lpstr>
      <vt:lpstr>Medical Design 16x9</vt:lpstr>
      <vt:lpstr>Youth  &amp;  their Family &amp;  the Church</vt:lpstr>
      <vt:lpstr>Youth: teens</vt:lpstr>
      <vt:lpstr>The Aim/Purpose of this discussion</vt:lpstr>
      <vt:lpstr>What are we already doing for the Youth in Church?</vt:lpstr>
      <vt:lpstr>PowerPoint Presentation</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Six core commitments of Churches that are growing young</vt:lpstr>
      <vt:lpstr>Helping parents who have teenagers</vt:lpstr>
      <vt:lpstr>Helping parents who have teenagers</vt:lpstr>
      <vt:lpstr>Helping parents who have teenagers</vt:lpstr>
      <vt:lpstr>Helping parents who have teenagers</vt:lpstr>
      <vt:lpstr>What about kids whose parents don’t come to church?</vt:lpstr>
      <vt:lpstr>Methodology</vt:lpstr>
      <vt:lpstr>Challenges</vt:lpstr>
      <vt:lpstr>Planning for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in our parish</dc:title>
  <dc:creator>Gabor Czako</dc:creator>
  <cp:lastModifiedBy>Gabor Czako</cp:lastModifiedBy>
  <cp:revision>4</cp:revision>
  <dcterms:created xsi:type="dcterms:W3CDTF">2019-06-15T14:08:35Z</dcterms:created>
  <dcterms:modified xsi:type="dcterms:W3CDTF">2019-06-20T17:04:28Z</dcterms:modified>
</cp:coreProperties>
</file>