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1312233" cy="728135"/>
          </a:xfrm>
        </p:spPr>
        <p:txBody>
          <a:bodyPr>
            <a:normAutofit/>
          </a:bodyPr>
          <a:lstStyle/>
          <a:p>
            <a:r>
              <a:rPr lang="en-GB" dirty="0"/>
              <a:t>The 5        s of freedom/ </a:t>
            </a:r>
            <a:r>
              <a:rPr lang="pl-PL" dirty="0"/>
              <a:t>Pięć kluczy wolności</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4822653" cy="5338605"/>
          </a:xfrm>
        </p:spPr>
        <p:txBody>
          <a:bodyPr>
            <a:normAutofit/>
          </a:bodyPr>
          <a:lstStyle/>
          <a:p>
            <a:r>
              <a:rPr lang="en-GB" i="1" dirty="0"/>
              <a:t>‘</a:t>
            </a:r>
            <a:r>
              <a:rPr lang="en-GB" i="1" dirty="0">
                <a:solidFill>
                  <a:srgbClr val="FFFF00"/>
                </a:solidFill>
              </a:rPr>
              <a:t>Only those who … continue in their conversion truly know God. For they know their sin.’ (Andre </a:t>
            </a:r>
            <a:r>
              <a:rPr lang="en-GB" i="1" dirty="0" err="1">
                <a:solidFill>
                  <a:srgbClr val="FFFF00"/>
                </a:solidFill>
              </a:rPr>
              <a:t>Louf</a:t>
            </a:r>
            <a:r>
              <a:rPr lang="en-GB" i="1" dirty="0">
                <a:solidFill>
                  <a:srgbClr val="FFFF00"/>
                </a:solidFill>
              </a:rPr>
              <a:t>)</a:t>
            </a:r>
          </a:p>
          <a:p>
            <a:pPr marL="0" indent="0">
              <a:buNone/>
            </a:pPr>
            <a:endParaRPr lang="en-GB" dirty="0">
              <a:solidFill>
                <a:srgbClr val="FFFF00"/>
              </a:solidFill>
            </a:endParaRPr>
          </a:p>
          <a:p>
            <a:pPr marL="0" indent="0">
              <a:buNone/>
            </a:pPr>
            <a:r>
              <a:rPr lang="en-GB" dirty="0">
                <a:solidFill>
                  <a:srgbClr val="FFFF00"/>
                </a:solidFill>
              </a:rPr>
              <a:t>In these next five chapters I want to place in your hands five keys. </a:t>
            </a:r>
            <a:r>
              <a:rPr lang="en-GB" u="sng" dirty="0">
                <a:solidFill>
                  <a:srgbClr val="FFFF00"/>
                </a:solidFill>
              </a:rPr>
              <a:t>Picture a locked door</a:t>
            </a:r>
            <a:r>
              <a:rPr lang="en-GB" dirty="0">
                <a:solidFill>
                  <a:srgbClr val="FFFF00"/>
                </a:solidFill>
              </a:rPr>
              <a:t>. Opening that door represents liberation from spiritual bondages to sin. This door has five locks, each requiring a key. As a believer in Christ, you have all the keys you need to be free from the influence of evil spirits.</a:t>
            </a:r>
          </a:p>
          <a:p>
            <a:pPr marL="0" indent="0">
              <a:buNone/>
            </a:pPr>
            <a:r>
              <a:rPr lang="en-GB" dirty="0">
                <a:solidFill>
                  <a:srgbClr val="FFFF00"/>
                </a:solidFill>
              </a:rPr>
              <a:t>If one key has not been used the bolt remains in place and the door will not move. It may be nice knowing that you have used four keys, but it will not get you through the door to liberation. </a:t>
            </a:r>
          </a:p>
          <a:p>
            <a:pPr marL="0" indent="0">
              <a:buNone/>
            </a:pPr>
            <a:endParaRPr lang="en-GB" dirty="0"/>
          </a:p>
          <a:p>
            <a:pPr marL="0" indent="0">
              <a:buNone/>
            </a:pPr>
            <a:r>
              <a:rPr lang="en-GB" sz="1000" dirty="0"/>
              <a:t>Lozano, Neal. Unbound (p. 56).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937695" y="989901"/>
            <a:ext cx="5060340" cy="5052132"/>
          </a:xfrm>
        </p:spPr>
        <p:txBody>
          <a:bodyPr>
            <a:normAutofit/>
          </a:bodyPr>
          <a:lstStyle/>
          <a:p>
            <a:r>
              <a:rPr lang="pl-PL" i="1" dirty="0"/>
              <a:t>Tylko ci, którzy w ten sposób kontynuują nawrócenie, naprawdę znają Boga. Bo znają ich grzech. (Andre Louf)</a:t>
            </a:r>
            <a:endParaRPr lang="en-GB" i="1" dirty="0"/>
          </a:p>
          <a:p>
            <a:endParaRPr lang="en-GB" i="1" dirty="0"/>
          </a:p>
          <a:p>
            <a:pPr marL="0" indent="0">
              <a:buNone/>
            </a:pPr>
            <a:r>
              <a:rPr lang="pl-PL" dirty="0"/>
              <a:t>W tych następnych pięciu rozdziałach chcę umieścić w rękach pięć kluczy. </a:t>
            </a:r>
            <a:r>
              <a:rPr lang="pl-PL" u="sng" dirty="0"/>
              <a:t>Zdjęcie zamkniętych drzwi. </a:t>
            </a:r>
            <a:r>
              <a:rPr lang="pl-PL" dirty="0"/>
              <a:t>Otwarcie drzwi stanowi wyzwolenie od duchowej niewoli. Drzwi te mają pięć zamków, z których każdy wymaga klucza. Jako wierny w Chrystusie, masz wszystkie klucze, których potrzebujesz, aby być wolnym od wpływów złych duchów.
Jeśli jeden z kluczy nie został użyty, Śruba pozostaje na swoim miejscu, a drzwi nie przesuwą się. Może być miło wiedząc, że użyto czterech kluczy, ale nie będzie Cię przez drzwi do wyzwolenia.</a:t>
            </a:r>
            <a:endParaRPr lang="en-GB" dirty="0"/>
          </a:p>
        </p:txBody>
      </p:sp>
      <p:pic>
        <p:nvPicPr>
          <p:cNvPr id="5" name="Picture 4">
            <a:extLst>
              <a:ext uri="{FF2B5EF4-FFF2-40B4-BE49-F238E27FC236}">
                <a16:creationId xmlns:a16="http://schemas.microsoft.com/office/drawing/2014/main" xmlns="" id="{E0F4F807-0736-4D06-8EA8-9ADE98A86295}"/>
              </a:ext>
            </a:extLst>
          </p:cNvPr>
          <p:cNvPicPr>
            <a:picLocks noChangeAspect="1"/>
          </p:cNvPicPr>
          <p:nvPr/>
        </p:nvPicPr>
        <p:blipFill>
          <a:blip r:embed="rId2"/>
          <a:stretch>
            <a:fillRect/>
          </a:stretch>
        </p:blipFill>
        <p:spPr>
          <a:xfrm>
            <a:off x="1969825" y="338665"/>
            <a:ext cx="710831" cy="710831"/>
          </a:xfrm>
          <a:prstGeom prst="rect">
            <a:avLst/>
          </a:prstGeom>
        </p:spPr>
      </p:pic>
      <p:pic>
        <p:nvPicPr>
          <p:cNvPr id="1026" name="Picture 2" descr="Inside view of an F5 Storm Shelters safe room door. Five locks ...">
            <a:extLst>
              <a:ext uri="{FF2B5EF4-FFF2-40B4-BE49-F238E27FC236}">
                <a16:creationId xmlns:a16="http://schemas.microsoft.com/office/drawing/2014/main" xmlns="" id="{11FAFDE2-309B-4EE9-A9C3-C51F243B0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572" y="1718374"/>
            <a:ext cx="1984123" cy="426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2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od Shepherd by Lash Larue | Desenho africano, Pastor de ovelhas ...">
            <a:extLst>
              <a:ext uri="{FF2B5EF4-FFF2-40B4-BE49-F238E27FC236}">
                <a16:creationId xmlns:a16="http://schemas.microsoft.com/office/drawing/2014/main" xmlns="" id="{FF49BB5F-64DD-41C0-BE9A-3C7266EB5E6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664241" y="504428"/>
            <a:ext cx="5012422" cy="6014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10000"/>
          </a:bodyPr>
          <a:lstStyle/>
          <a:p>
            <a:r>
              <a:rPr lang="en-GB" dirty="0">
                <a:solidFill>
                  <a:srgbClr val="FFFF00"/>
                </a:solidFill>
              </a:rPr>
              <a:t>But a personal relationship with the Lord requires a time of conversion, facing not just the fact that we all sin, but that I sin.</a:t>
            </a:r>
          </a:p>
          <a:p>
            <a:r>
              <a:rPr lang="en-GB" dirty="0">
                <a:solidFill>
                  <a:srgbClr val="FFFF00"/>
                </a:solidFill>
              </a:rPr>
              <a:t>When you consider His death and resurrection, do you take it personally—He died and rose for </a:t>
            </a:r>
            <a:r>
              <a:rPr lang="en-GB" b="1" i="1" dirty="0">
                <a:solidFill>
                  <a:schemeClr val="accent1">
                    <a:lumMod val="20000"/>
                    <a:lumOff val="80000"/>
                  </a:schemeClr>
                </a:solidFill>
              </a:rPr>
              <a:t>your</a:t>
            </a:r>
            <a:r>
              <a:rPr lang="en-GB" dirty="0">
                <a:solidFill>
                  <a:srgbClr val="FFFF00"/>
                </a:solidFill>
              </a:rPr>
              <a:t> liberation? Or is it simply a sign of His love for all humanity? Does your hope of eternal life rest completely on what He has done for </a:t>
            </a:r>
            <a:r>
              <a:rPr lang="en-GB" b="1" i="1" dirty="0">
                <a:solidFill>
                  <a:schemeClr val="accent1">
                    <a:lumMod val="20000"/>
                    <a:lumOff val="80000"/>
                  </a:schemeClr>
                </a:solidFill>
              </a:rPr>
              <a:t>you</a:t>
            </a:r>
            <a:r>
              <a:rPr lang="en-GB" dirty="0">
                <a:solidFill>
                  <a:srgbClr val="FFFF00"/>
                </a:solidFill>
              </a:rPr>
              <a:t>?</a:t>
            </a:r>
          </a:p>
          <a:p>
            <a:r>
              <a:rPr lang="en-GB" dirty="0">
                <a:solidFill>
                  <a:srgbClr val="FFFF00"/>
                </a:solidFill>
              </a:rPr>
              <a:t>If you have tried to follow Christ and question whether you know Him as your Saviour, I suggest you start with this prayer</a:t>
            </a:r>
            <a:r>
              <a:rPr lang="en-GB" dirty="0">
                <a:solidFill>
                  <a:schemeClr val="accent1">
                    <a:lumMod val="20000"/>
                    <a:lumOff val="80000"/>
                  </a:schemeClr>
                </a:solidFill>
              </a:rPr>
              <a:t>: “</a:t>
            </a:r>
            <a:r>
              <a:rPr lang="en-GB" b="1" i="1" dirty="0">
                <a:solidFill>
                  <a:schemeClr val="accent1">
                    <a:lumMod val="20000"/>
                    <a:lumOff val="80000"/>
                  </a:schemeClr>
                </a:solidFill>
              </a:rPr>
              <a:t>Jesus, show me what is wrong with me</a:t>
            </a:r>
            <a:r>
              <a:rPr lang="en-GB" dirty="0">
                <a:solidFill>
                  <a:schemeClr val="accent1">
                    <a:lumMod val="20000"/>
                    <a:lumOff val="80000"/>
                  </a:schemeClr>
                </a:solidFill>
              </a:rPr>
              <a:t>.” </a:t>
            </a:r>
            <a:r>
              <a:rPr lang="en-GB" dirty="0">
                <a:solidFill>
                  <a:srgbClr val="FFFF00"/>
                </a:solidFill>
              </a:rPr>
              <a:t>It won’t be long before you know your need for the Saviour.</a:t>
            </a:r>
          </a:p>
          <a:p>
            <a:r>
              <a:rPr lang="en-GB" dirty="0">
                <a:solidFill>
                  <a:srgbClr val="FFFF00"/>
                </a:solidFill>
              </a:rPr>
              <a:t> If you don’t know Him in a </a:t>
            </a:r>
            <a:r>
              <a:rPr lang="en-GB" u="sng" dirty="0">
                <a:solidFill>
                  <a:schemeClr val="accent1">
                    <a:lumMod val="20000"/>
                    <a:lumOff val="80000"/>
                  </a:schemeClr>
                </a:solidFill>
              </a:rPr>
              <a:t>personal</a:t>
            </a:r>
            <a:r>
              <a:rPr lang="en-GB" u="sng" dirty="0">
                <a:solidFill>
                  <a:srgbClr val="FFFF00"/>
                </a:solidFill>
              </a:rPr>
              <a:t> way</a:t>
            </a:r>
            <a:r>
              <a:rPr lang="en-GB" dirty="0">
                <a:solidFill>
                  <a:srgbClr val="FFFF00"/>
                </a:solidFill>
              </a:rPr>
              <a:t>, seek out someone who does!</a:t>
            </a:r>
          </a:p>
          <a:p>
            <a:r>
              <a:rPr lang="en-GB" dirty="0">
                <a:solidFill>
                  <a:srgbClr val="FFFF00"/>
                </a:solidFill>
              </a:rPr>
              <a:t>Through ongoing conversion and dependence on the Saviour, we can be kept out of the trap of religiosity.</a:t>
            </a:r>
          </a:p>
          <a:p>
            <a:pPr marL="0" indent="0">
              <a:buNone/>
            </a:pPr>
            <a:endParaRPr lang="en-GB" dirty="0"/>
          </a:p>
          <a:p>
            <a:r>
              <a:rPr lang="en-GB" sz="1100" dirty="0"/>
              <a:t>Lozano, Neal. Unbound (p. 62).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1" y="1326859"/>
            <a:ext cx="5902035" cy="4260209"/>
          </a:xfrm>
        </p:spPr>
        <p:txBody>
          <a:bodyPr>
            <a:normAutofit fontScale="92500" lnSpcReduction="10000"/>
          </a:bodyPr>
          <a:lstStyle/>
          <a:p>
            <a:r>
              <a:rPr lang="pl-PL" dirty="0"/>
              <a:t>Ale osobista relacja z Panem wymaga czasu nawrócenia, w obliczu nie tylko faktu, że wszyscy grzeszymy, ale że grzech</a:t>
            </a:r>
            <a:r>
              <a:rPr lang="en-GB" dirty="0"/>
              <a:t>.</a:t>
            </a:r>
          </a:p>
          <a:p>
            <a:r>
              <a:rPr lang="pl-PL" dirty="0"/>
              <a:t> 
Kiedy weźmiemy pod uwagę jego śmierć i zmartwychwstanie, czy bierz go osobiście-umarł i zmartwychwstał dla </a:t>
            </a:r>
            <a:r>
              <a:rPr lang="pl-PL" i="1" dirty="0">
                <a:solidFill>
                  <a:srgbClr val="FFFF00"/>
                </a:solidFill>
              </a:rPr>
              <a:t>waszego</a:t>
            </a:r>
            <a:r>
              <a:rPr lang="pl-PL" dirty="0"/>
              <a:t> wyzwolenia? Czy jest to po prostu oznaka jego miłości do całej ludzkości? Czy Wasza nadzieja na życie wieczne odpoczywa całkowicie na tym, co zrobił dla </a:t>
            </a:r>
            <a:r>
              <a:rPr lang="pl-PL" dirty="0">
                <a:solidFill>
                  <a:srgbClr val="FFFF00"/>
                </a:solidFill>
              </a:rPr>
              <a:t>Ciebie</a:t>
            </a:r>
            <a:r>
              <a:rPr lang="pl-PL" dirty="0"/>
              <a:t>?
Jeśli starali się naśladować Chrystusa i pytanie, czy znasz go za swego Zbawiciela, proponuję zacząć od tej modlitwy: </a:t>
            </a:r>
            <a:r>
              <a:rPr lang="pl-PL" dirty="0">
                <a:solidFill>
                  <a:srgbClr val="FFFF00"/>
                </a:solidFill>
              </a:rPr>
              <a:t>"Jezu, Pokaż mi, co jest ze mną złe".</a:t>
            </a:r>
            <a:r>
              <a:rPr lang="pl-PL" dirty="0"/>
              <a:t> To nie będzie długo, zanim będziesz wiedział, że potrzebujesz Zbawiciela.
 Jeśli nie znasz go w sposób </a:t>
            </a:r>
            <a:r>
              <a:rPr lang="pl-PL" dirty="0">
                <a:solidFill>
                  <a:srgbClr val="FFFF00"/>
                </a:solidFill>
              </a:rPr>
              <a:t>osobisty</a:t>
            </a:r>
            <a:r>
              <a:rPr lang="pl-PL" dirty="0"/>
              <a:t>, szukajcie kogoś, kto ma.
Poprzez ciągłe nawrócenie i uzależnienie od Zbawiciela możemy być trzymani z pułapki religijności.</a:t>
            </a:r>
            <a:endParaRPr lang="en-GB" dirty="0"/>
          </a:p>
        </p:txBody>
      </p:sp>
      <p:pic>
        <p:nvPicPr>
          <p:cNvPr id="6" name="Picture 5">
            <a:extLst>
              <a:ext uri="{FF2B5EF4-FFF2-40B4-BE49-F238E27FC236}">
                <a16:creationId xmlns:a16="http://schemas.microsoft.com/office/drawing/2014/main" xmlns="" id="{4E952168-A713-4135-831C-32318EDF1B79}"/>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4178879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fade">
                                      <p:cBhvr>
                                        <p:cTn id="35" dur="500"/>
                                        <p:tgtEl>
                                          <p:spTgt spid="409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20000"/>
          </a:bodyPr>
          <a:lstStyle/>
          <a:p>
            <a:pPr marL="0" indent="0">
              <a:buNone/>
            </a:pPr>
            <a:r>
              <a:rPr lang="en-GB" dirty="0">
                <a:solidFill>
                  <a:srgbClr val="FFFF00"/>
                </a:solidFill>
              </a:rPr>
              <a:t>Consider the </a:t>
            </a:r>
            <a:r>
              <a:rPr lang="en-GB" u="sng" dirty="0">
                <a:solidFill>
                  <a:srgbClr val="FFFF00"/>
                </a:solidFill>
              </a:rPr>
              <a:t>Older Brother</a:t>
            </a:r>
          </a:p>
          <a:p>
            <a:endParaRPr lang="en-GB" dirty="0">
              <a:solidFill>
                <a:srgbClr val="FFFF00"/>
              </a:solidFill>
            </a:endParaRPr>
          </a:p>
          <a:p>
            <a:r>
              <a:rPr lang="en-GB" dirty="0">
                <a:solidFill>
                  <a:srgbClr val="FFFF00"/>
                </a:solidFill>
              </a:rPr>
              <a:t>Read the story in the book on p. 63</a:t>
            </a:r>
          </a:p>
          <a:p>
            <a:r>
              <a:rPr lang="en-GB" dirty="0">
                <a:solidFill>
                  <a:srgbClr val="FFFF00"/>
                </a:solidFill>
              </a:rPr>
              <a:t>‘My zeal to write the book came from an image of the prodigal returning to the father’s house and meeting the older brother instead. What would have happened? Would the prodigal have ever made it home to his father?’</a:t>
            </a:r>
          </a:p>
          <a:p>
            <a:r>
              <a:rPr lang="en-GB" dirty="0">
                <a:solidFill>
                  <a:srgbClr val="FFFF00"/>
                </a:solidFill>
              </a:rPr>
              <a:t>What would happen today if the prodigal came home and met the older brother in us?</a:t>
            </a:r>
          </a:p>
          <a:p>
            <a:r>
              <a:rPr lang="en-GB" dirty="0">
                <a:solidFill>
                  <a:srgbClr val="FFFF00"/>
                </a:solidFill>
              </a:rPr>
              <a:t>The older brother looks good on the outside, but something is wrong on the inside. He does the right thing, but for the wrong motives.</a:t>
            </a:r>
          </a:p>
          <a:p>
            <a:r>
              <a:rPr lang="en-GB" dirty="0">
                <a:solidFill>
                  <a:srgbClr val="FFFF00"/>
                </a:solidFill>
              </a:rPr>
              <a:t>Jeremiah 17:9 says it this way: </a:t>
            </a:r>
            <a:r>
              <a:rPr lang="en-GB" i="1" dirty="0">
                <a:solidFill>
                  <a:schemeClr val="accent1">
                    <a:lumMod val="20000"/>
                    <a:lumOff val="80000"/>
                  </a:schemeClr>
                </a:solidFill>
              </a:rPr>
              <a:t>“The heart is deceitful above all things and beyond cure. Who can understand it?” </a:t>
            </a:r>
            <a:r>
              <a:rPr lang="en-GB" dirty="0">
                <a:solidFill>
                  <a:srgbClr val="FFFF00"/>
                </a:solidFill>
              </a:rPr>
              <a:t>Our own hearts can deceive us, but the Lord is not deceived. </a:t>
            </a:r>
            <a:r>
              <a:rPr lang="en-GB" i="1" dirty="0">
                <a:solidFill>
                  <a:schemeClr val="accent1">
                    <a:lumMod val="20000"/>
                    <a:lumOff val="80000"/>
                  </a:schemeClr>
                </a:solidFill>
              </a:rPr>
              <a:t>“The Lord searches every heart and understands every motive behind the thoughts. . .” </a:t>
            </a:r>
            <a:r>
              <a:rPr lang="en-GB" dirty="0">
                <a:solidFill>
                  <a:srgbClr val="FFFF00"/>
                </a:solidFill>
              </a:rPr>
              <a:t>(1 Chronicles 28:9).</a:t>
            </a:r>
          </a:p>
          <a:p>
            <a:pPr marL="0" indent="0">
              <a:buNone/>
            </a:pPr>
            <a:endParaRPr lang="en-GB" dirty="0"/>
          </a:p>
          <a:p>
            <a:r>
              <a:rPr lang="en-GB" sz="1100" dirty="0"/>
              <a:t>Lozano, Neal. Unbound (p. 62).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4725121"/>
          </a:xfrm>
        </p:spPr>
        <p:txBody>
          <a:bodyPr>
            <a:normAutofit fontScale="92500" lnSpcReduction="20000"/>
          </a:bodyPr>
          <a:lstStyle/>
          <a:p>
            <a:pPr marL="0" indent="0">
              <a:buNone/>
            </a:pPr>
            <a:r>
              <a:rPr lang="pl-PL" dirty="0"/>
              <a:t>Rozważ starszego brat</a:t>
            </a:r>
            <a:endParaRPr lang="en-GB" dirty="0"/>
          </a:p>
          <a:p>
            <a:r>
              <a:rPr lang="pl-PL" dirty="0"/>
              <a:t>
Przeczytaj historię w książce na str. </a:t>
            </a:r>
            <a:r>
              <a:rPr lang="en-GB" dirty="0"/>
              <a:t>…</a:t>
            </a:r>
            <a:r>
              <a:rPr lang="pl-PL" dirty="0"/>
              <a:t>
Moja zapał napisać książkę pochodził z wizerunku synu marnotrawnym wracając do domu ojca i spotkanie starszego brata zamiast. Co by się stało? Czy kiedykolwiek uczynił go domem dla ojca?
Co by się stało dzisiaj, gdyby Rozrzutnik przyszedł do domu i spotkał starszego brata w nas?
Starszy brat wygląda dobrze na zewnątrz, ale coś jest nie tak w środku. Robi to dobrze, ale za złe motywy.
Jeremiasz 17:9 mówi, że w ten sposób: </a:t>
            </a:r>
            <a:r>
              <a:rPr lang="pl-PL" dirty="0">
                <a:solidFill>
                  <a:srgbClr val="FFFF00"/>
                </a:solidFill>
              </a:rPr>
              <a:t>"serce jest podstępny przede wszystkim i poza lekarstwem. Kto może to zrozumieć? </a:t>
            </a:r>
            <a:r>
              <a:rPr lang="pl-PL" dirty="0"/>
              <a:t>" Nasze serca mogą nas oszukać, ale Pan nie jest oszukiwany. </a:t>
            </a:r>
            <a:r>
              <a:rPr lang="pl-PL" dirty="0">
                <a:solidFill>
                  <a:srgbClr val="FFFF00"/>
                </a:solidFill>
              </a:rPr>
              <a:t>"Pan szuka każdego serca i rozumie każdy motyw za myślami..." </a:t>
            </a:r>
            <a:r>
              <a:rPr lang="pl-PL" dirty="0"/>
              <a:t>(1 kroniki 28:9).</a:t>
            </a:r>
            <a:endParaRPr lang="en-GB" dirty="0"/>
          </a:p>
        </p:txBody>
      </p:sp>
      <p:pic>
        <p:nvPicPr>
          <p:cNvPr id="5" name="Picture 4">
            <a:extLst>
              <a:ext uri="{FF2B5EF4-FFF2-40B4-BE49-F238E27FC236}">
                <a16:creationId xmlns:a16="http://schemas.microsoft.com/office/drawing/2014/main" xmlns="" id="{16721271-BBCA-4EBF-91D9-FC00B7110708}"/>
              </a:ext>
            </a:extLst>
          </p:cNvPr>
          <p:cNvPicPr>
            <a:picLocks noChangeAspect="1"/>
          </p:cNvPicPr>
          <p:nvPr/>
        </p:nvPicPr>
        <p:blipFill>
          <a:blip r:embed="rId2">
            <a:alphaModFix amt="35000"/>
          </a:blip>
          <a:stretch>
            <a:fillRect/>
          </a:stretch>
        </p:blipFill>
        <p:spPr>
          <a:xfrm>
            <a:off x="5352176" y="1676619"/>
            <a:ext cx="1239062" cy="4384374"/>
          </a:xfrm>
          <a:prstGeom prst="rect">
            <a:avLst/>
          </a:prstGeom>
        </p:spPr>
      </p:pic>
      <p:pic>
        <p:nvPicPr>
          <p:cNvPr id="6" name="Picture 5">
            <a:extLst>
              <a:ext uri="{FF2B5EF4-FFF2-40B4-BE49-F238E27FC236}">
                <a16:creationId xmlns:a16="http://schemas.microsoft.com/office/drawing/2014/main" xmlns="" id="{CEB94E35-811F-46B0-9C57-7A4275723ADD}"/>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3114869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a:bodyPr>
          <a:lstStyle/>
          <a:p>
            <a:r>
              <a:rPr lang="en-GB" dirty="0"/>
              <a:t>Part 1 –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914400"/>
            <a:ext cx="5749636" cy="5943599"/>
          </a:xfrm>
        </p:spPr>
        <p:txBody>
          <a:bodyPr>
            <a:normAutofit fontScale="85000" lnSpcReduction="10000"/>
          </a:bodyPr>
          <a:lstStyle/>
          <a:p>
            <a:pPr marL="0" indent="0">
              <a:buNone/>
            </a:pPr>
            <a:r>
              <a:rPr lang="en-GB" b="1" u="sng" dirty="0">
                <a:solidFill>
                  <a:srgbClr val="FFFF00"/>
                </a:solidFill>
              </a:rPr>
              <a:t>The Sins of the Older Brother’s Heart</a:t>
            </a:r>
          </a:p>
          <a:p>
            <a:r>
              <a:rPr lang="en-GB" dirty="0">
                <a:solidFill>
                  <a:srgbClr val="FFFF00"/>
                </a:solidFill>
              </a:rPr>
              <a:t>Followings are some sins of the heart that I’ve identified in the lives of Christians who’ve remained faithful to God in “outward appearance.” Use this list to examine yourself for sins of the heart.</a:t>
            </a:r>
          </a:p>
          <a:p>
            <a:pPr marL="0" indent="0">
              <a:buNone/>
            </a:pPr>
            <a:r>
              <a:rPr lang="en-GB" dirty="0">
                <a:solidFill>
                  <a:srgbClr val="FFFF00"/>
                </a:solidFill>
              </a:rPr>
              <a:t>Legalism and self-righteousness </a:t>
            </a:r>
          </a:p>
          <a:p>
            <a:r>
              <a:rPr lang="en-GB" dirty="0">
                <a:solidFill>
                  <a:srgbClr val="FFFF00"/>
                </a:solidFill>
              </a:rPr>
              <a:t>Legalism is our effort to find acceptance with God or others on the basis of our conformity to a set of rules, practices or teachings. </a:t>
            </a:r>
            <a:r>
              <a:rPr lang="en-GB" i="1" dirty="0">
                <a:solidFill>
                  <a:schemeClr val="accent1">
                    <a:lumMod val="40000"/>
                    <a:lumOff val="60000"/>
                  </a:schemeClr>
                </a:solidFill>
              </a:rPr>
              <a:t>We try to fit in based on our own effort. Self-righteousness is very similar to legalism</a:t>
            </a:r>
            <a:r>
              <a:rPr lang="en-GB" dirty="0">
                <a:solidFill>
                  <a:schemeClr val="accent1">
                    <a:lumMod val="40000"/>
                    <a:lumOff val="60000"/>
                  </a:schemeClr>
                </a:solidFill>
              </a:rPr>
              <a:t>. </a:t>
            </a:r>
            <a:r>
              <a:rPr lang="en-GB" dirty="0">
                <a:solidFill>
                  <a:srgbClr val="FFFF00"/>
                </a:solidFill>
              </a:rPr>
              <a:t>We think we deserve something because </a:t>
            </a:r>
            <a:r>
              <a:rPr lang="en-GB" dirty="0">
                <a:solidFill>
                  <a:schemeClr val="accent1">
                    <a:lumMod val="40000"/>
                    <a:lumOff val="60000"/>
                  </a:schemeClr>
                </a:solidFill>
              </a:rPr>
              <a:t>“we have slaved for him all these years.” </a:t>
            </a:r>
            <a:r>
              <a:rPr lang="en-GB" dirty="0">
                <a:solidFill>
                  <a:srgbClr val="FFFF00"/>
                </a:solidFill>
              </a:rPr>
              <a:t>When someone we judge as being less worthy than us gets favoured treatment, we say, </a:t>
            </a:r>
            <a:r>
              <a:rPr lang="en-GB" i="1" dirty="0">
                <a:solidFill>
                  <a:srgbClr val="FFFF00"/>
                </a:solidFill>
              </a:rPr>
              <a:t>“It is not fair.”</a:t>
            </a:r>
          </a:p>
          <a:p>
            <a:pPr marL="0" indent="0">
              <a:buNone/>
            </a:pPr>
            <a:r>
              <a:rPr lang="en-GB" dirty="0">
                <a:solidFill>
                  <a:srgbClr val="FFFF00"/>
                </a:solidFill>
              </a:rPr>
              <a:t>Pride </a:t>
            </a:r>
          </a:p>
          <a:p>
            <a:r>
              <a:rPr lang="en-GB" dirty="0">
                <a:solidFill>
                  <a:srgbClr val="FFFF00"/>
                </a:solidFill>
              </a:rPr>
              <a:t>Pride seeks to place us in control, to resist our dependency on God. We would rather be in control than be intimate. We pretend to be better than we are. We act religious and holy, but we know that what is going on inside is a different story. </a:t>
            </a:r>
            <a:r>
              <a:rPr lang="en-GB" dirty="0">
                <a:solidFill>
                  <a:schemeClr val="accent1">
                    <a:lumMod val="40000"/>
                    <a:lumOff val="60000"/>
                  </a:schemeClr>
                </a:solidFill>
              </a:rPr>
              <a:t>The older brother detests weakness and boasts of strength.</a:t>
            </a:r>
            <a:r>
              <a:rPr lang="en-GB" dirty="0">
                <a:solidFill>
                  <a:srgbClr val="FFFF00"/>
                </a:solidFill>
              </a:rPr>
              <a:t> Brokenness and desperation are not valued, but looking good and success are. In Matthew 5 Jesus tells us that the poor in spirit, those who mourn, and those who are hungry and thirsty are blessed. The older brother thinks he is never supposed to be weak.</a:t>
            </a:r>
          </a:p>
          <a:p>
            <a:pPr marL="0" indent="0">
              <a:buNone/>
            </a:pPr>
            <a:r>
              <a:rPr lang="en-GB" sz="1200" dirty="0"/>
              <a:t>Lozano, Neal. Unbound (pp. 64-65).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914400"/>
            <a:ext cx="5902035" cy="5604935"/>
          </a:xfrm>
        </p:spPr>
        <p:txBody>
          <a:bodyPr>
            <a:normAutofit fontScale="85000" lnSpcReduction="10000"/>
          </a:bodyPr>
          <a:lstStyle/>
          <a:p>
            <a:pPr marL="0" indent="0">
              <a:buNone/>
            </a:pPr>
            <a:r>
              <a:rPr lang="en-GB" u="sng" dirty="0" err="1"/>
              <a:t>Grzechy</a:t>
            </a:r>
            <a:r>
              <a:rPr lang="en-GB" u="sng" dirty="0"/>
              <a:t> </a:t>
            </a:r>
            <a:r>
              <a:rPr lang="en-GB" u="sng" dirty="0" err="1"/>
              <a:t>Starszego</a:t>
            </a:r>
            <a:r>
              <a:rPr lang="en-GB" u="sng" dirty="0"/>
              <a:t> </a:t>
            </a:r>
            <a:r>
              <a:rPr lang="en-GB" u="sng" dirty="0" err="1"/>
              <a:t>Brata</a:t>
            </a:r>
            <a:endParaRPr lang="en-GB" u="sng" dirty="0"/>
          </a:p>
          <a:p>
            <a:r>
              <a:rPr lang="pl-PL" dirty="0"/>
              <a:t>Oto niektóre grzechy serca, które zidentyfikowałem w życiu chrześcijan, którzy pozostawali wierni Bogu w "wyglądzie zewnętrznym". Użyj tej listy, aby zbadać siebie za grzechy serca.</a:t>
            </a:r>
            <a:endParaRPr lang="en-GB" dirty="0"/>
          </a:p>
          <a:p>
            <a:pPr marL="0" indent="0">
              <a:buNone/>
            </a:pPr>
            <a:r>
              <a:rPr lang="en-GB" dirty="0" err="1"/>
              <a:t>Legalizm</a:t>
            </a:r>
            <a:r>
              <a:rPr lang="en-GB" dirty="0"/>
              <a:t> </a:t>
            </a:r>
            <a:r>
              <a:rPr lang="en-GB" dirty="0" err="1"/>
              <a:t>i</a:t>
            </a:r>
            <a:r>
              <a:rPr lang="en-GB" dirty="0"/>
              <a:t> </a:t>
            </a:r>
            <a:r>
              <a:rPr lang="en-GB" dirty="0" err="1"/>
              <a:t>samosprawiedliwość</a:t>
            </a:r>
            <a:endParaRPr lang="en-GB" dirty="0"/>
          </a:p>
          <a:p>
            <a:r>
              <a:rPr lang="pl-PL" dirty="0"/>
              <a:t>Legalizm jest naszym wysiłkiem, aby znaleźć akceptację z Bogiem lub innymi na podstawie naszej zgodności z zestawem zasad, praktyk lub nauk. </a:t>
            </a:r>
            <a:r>
              <a:rPr lang="pl-PL" dirty="0">
                <a:solidFill>
                  <a:srgbClr val="FFFF00"/>
                </a:solidFill>
              </a:rPr>
              <a:t>Staramy się zmieścić w oparciu o nasze własne wysiłki. Samosprawiedliwość jest bardzo podobna do legalizmu. </a:t>
            </a:r>
            <a:r>
              <a:rPr lang="pl-PL" dirty="0"/>
              <a:t>Myślimy, że zasługujemy na coś, ponieważ "mamy dla niego niewolę przez te wszystkie lata". Kiedy ktoś, kogo oceniamy jako mniej godny niż my, otrzymuje uprzywilejowane traktowanie, mówimy: "to nie jest sprawiedliwe".</a:t>
            </a:r>
            <a:endParaRPr lang="en-GB" dirty="0"/>
          </a:p>
          <a:p>
            <a:pPr marL="0" indent="0">
              <a:buNone/>
            </a:pPr>
            <a:r>
              <a:rPr lang="en-GB" dirty="0" err="1"/>
              <a:t>Jazdy</a:t>
            </a:r>
            <a:endParaRPr lang="en-GB" dirty="0"/>
          </a:p>
          <a:p>
            <a:r>
              <a:rPr lang="pl-PL" dirty="0"/>
              <a:t>Duma stara się postawić nas w kontroli, oprzeć naszą zależność od Boga. Wolałbym być w kontroli niż być intymne. Udajemy się lepiej niż my. Działamy zakonnymi i świętymi, ale wiemy, że to, co dzieje się w środku, to inna historia. </a:t>
            </a:r>
            <a:r>
              <a:rPr lang="pl-PL" dirty="0">
                <a:solidFill>
                  <a:srgbClr val="FFFF00"/>
                </a:solidFill>
              </a:rPr>
              <a:t>Starszy brat detestuje słabość i szczyci się siłą. </a:t>
            </a:r>
            <a:r>
              <a:rPr lang="pl-PL" dirty="0"/>
              <a:t>Brokenness</a:t>
            </a:r>
            <a:r>
              <a:rPr lang="en-GB" dirty="0"/>
              <a:t> (</a:t>
            </a:r>
            <a:r>
              <a:rPr lang="en-GB" dirty="0" err="1"/>
              <a:t>Złamanie</a:t>
            </a:r>
            <a:r>
              <a:rPr lang="en-GB" dirty="0"/>
              <a:t>?)</a:t>
            </a:r>
            <a:r>
              <a:rPr lang="pl-PL" dirty="0"/>
              <a:t> i desperacja nie są cenione, ale patrząc dobre i sukces są. W Ewangelii Mateusza 5 Jezus mówi nam, że ubodzy w duchu, Ci, którzy się opłakują, a ci, którzy są głodni i spragnieni, są błogosławieni. Starszy brat myśli, że nigdy nie powinien być słaby</a:t>
            </a:r>
            <a:r>
              <a:rPr lang="en-GB" dirty="0"/>
              <a:t>.</a:t>
            </a:r>
          </a:p>
        </p:txBody>
      </p:sp>
      <p:pic>
        <p:nvPicPr>
          <p:cNvPr id="5" name="Picture 4">
            <a:extLst>
              <a:ext uri="{FF2B5EF4-FFF2-40B4-BE49-F238E27FC236}">
                <a16:creationId xmlns:a16="http://schemas.microsoft.com/office/drawing/2014/main" xmlns="" id="{8CA6212D-F3F9-448F-925A-E54A21496B18}"/>
              </a:ext>
            </a:extLst>
          </p:cNvPr>
          <p:cNvPicPr>
            <a:picLocks noChangeAspect="1"/>
          </p:cNvPicPr>
          <p:nvPr/>
        </p:nvPicPr>
        <p:blipFill>
          <a:blip r:embed="rId2">
            <a:alphaModFix amt="35000"/>
          </a:blip>
          <a:stretch>
            <a:fillRect/>
          </a:stretch>
        </p:blipFill>
        <p:spPr>
          <a:xfrm>
            <a:off x="5352176" y="1676619"/>
            <a:ext cx="1239062" cy="4384374"/>
          </a:xfrm>
          <a:prstGeom prst="rect">
            <a:avLst/>
          </a:prstGeom>
        </p:spPr>
      </p:pic>
      <p:pic>
        <p:nvPicPr>
          <p:cNvPr id="6" name="Picture 5">
            <a:extLst>
              <a:ext uri="{FF2B5EF4-FFF2-40B4-BE49-F238E27FC236}">
                <a16:creationId xmlns:a16="http://schemas.microsoft.com/office/drawing/2014/main" xmlns="" id="{F7AE4BE7-048E-4E2F-9A56-06632BB503A8}"/>
              </a:ext>
            </a:extLst>
          </p:cNvPr>
          <p:cNvPicPr>
            <a:picLocks noChangeAspect="1"/>
          </p:cNvPicPr>
          <p:nvPr/>
        </p:nvPicPr>
        <p:blipFill>
          <a:blip r:embed="rId3"/>
          <a:stretch>
            <a:fillRect/>
          </a:stretch>
        </p:blipFill>
        <p:spPr>
          <a:xfrm>
            <a:off x="3664401" y="371067"/>
            <a:ext cx="710831" cy="710831"/>
          </a:xfrm>
          <a:prstGeom prst="rect">
            <a:avLst/>
          </a:prstGeom>
        </p:spPr>
      </p:pic>
    </p:spTree>
    <p:extLst>
      <p:ext uri="{BB962C8B-B14F-4D97-AF65-F5344CB8AC3E}">
        <p14:creationId xmlns:p14="http://schemas.microsoft.com/office/powerpoint/2010/main" val="2346756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a:t>
            </a:r>
            <a:r>
              <a:rPr lang="en-GB" dirty="0" err="1"/>
              <a:t>Ket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10000"/>
          </a:bodyPr>
          <a:lstStyle/>
          <a:p>
            <a:pPr marL="0" indent="0">
              <a:buNone/>
            </a:pPr>
            <a:r>
              <a:rPr lang="en-GB" dirty="0">
                <a:solidFill>
                  <a:srgbClr val="FFFF00"/>
                </a:solidFill>
              </a:rPr>
              <a:t>Judgments </a:t>
            </a:r>
          </a:p>
          <a:p>
            <a:r>
              <a:rPr lang="en-GB" dirty="0">
                <a:solidFill>
                  <a:srgbClr val="FFFF00"/>
                </a:solidFill>
              </a:rPr>
              <a:t>The older brother stands in a superior position of judgment toward others. We are told in the Scriptures not to judge (this refers to unrighteous judgments, not instances of discernment or recognizing right from wrong, good from evil). We can lock someone up in a prison by thinking, </a:t>
            </a:r>
            <a:r>
              <a:rPr lang="en-GB" dirty="0">
                <a:solidFill>
                  <a:schemeClr val="accent1">
                    <a:lumMod val="40000"/>
                    <a:lumOff val="60000"/>
                  </a:schemeClr>
                </a:solidFill>
              </a:rPr>
              <a:t>“That is the way they are they will never change.”</a:t>
            </a:r>
            <a:r>
              <a:rPr lang="en-GB" dirty="0">
                <a:solidFill>
                  <a:srgbClr val="FFFF00"/>
                </a:solidFill>
              </a:rPr>
              <a:t> </a:t>
            </a:r>
            <a:r>
              <a:rPr lang="en-GB" u="sng" dirty="0">
                <a:solidFill>
                  <a:srgbClr val="FFFF00"/>
                </a:solidFill>
              </a:rPr>
              <a:t>By labelling others we give ourselves a reason to withdraw from the relationship. </a:t>
            </a:r>
            <a:r>
              <a:rPr lang="en-GB" i="1" dirty="0">
                <a:solidFill>
                  <a:srgbClr val="FFFF00"/>
                </a:solidFill>
              </a:rPr>
              <a:t>The prison walls we build are really built to protect ourselves.</a:t>
            </a:r>
          </a:p>
          <a:p>
            <a:pPr marL="0" indent="0">
              <a:buNone/>
            </a:pPr>
            <a:r>
              <a:rPr lang="en-GB" dirty="0">
                <a:solidFill>
                  <a:srgbClr val="FFFF00"/>
                </a:solidFill>
              </a:rPr>
              <a:t>Fear </a:t>
            </a:r>
          </a:p>
          <a:p>
            <a:r>
              <a:rPr lang="en-GB" dirty="0">
                <a:solidFill>
                  <a:srgbClr val="FFFF00"/>
                </a:solidFill>
              </a:rPr>
              <a:t>The older brother is afraid; he is not secure in his relationship with God. He doesn’t understand that </a:t>
            </a:r>
            <a:r>
              <a:rPr lang="en-GB" dirty="0">
                <a:solidFill>
                  <a:schemeClr val="accent1">
                    <a:lumMod val="40000"/>
                    <a:lumOff val="60000"/>
                  </a:schemeClr>
                </a:solidFill>
              </a:rPr>
              <a:t>his relationship is based not on what he does but on God’s love</a:t>
            </a:r>
            <a:r>
              <a:rPr lang="en-GB" dirty="0">
                <a:solidFill>
                  <a:srgbClr val="FFFF00"/>
                </a:solidFill>
              </a:rPr>
              <a:t>. Fear is the root cause for us to need to be in control.</a:t>
            </a:r>
          </a:p>
          <a:p>
            <a:endParaRPr lang="en-GB" dirty="0"/>
          </a:p>
          <a:p>
            <a:pPr marL="0" indent="0">
              <a:buNone/>
            </a:pPr>
            <a:endParaRPr lang="en-GB" dirty="0"/>
          </a:p>
          <a:p>
            <a:pPr marL="0" indent="0">
              <a:buNone/>
            </a:pPr>
            <a:r>
              <a:rPr lang="en-GB" sz="1000" dirty="0"/>
              <a:t>Lozano, Neal. Unbound (p. 65).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92500" lnSpcReduction="10000"/>
          </a:bodyPr>
          <a:lstStyle/>
          <a:p>
            <a:pPr marL="0" indent="0">
              <a:buNone/>
            </a:pPr>
            <a:r>
              <a:rPr lang="en-GB" dirty="0" err="1"/>
              <a:t>Wyroki</a:t>
            </a:r>
            <a:endParaRPr lang="en-GB" dirty="0"/>
          </a:p>
          <a:p>
            <a:r>
              <a:rPr lang="pl-PL" dirty="0"/>
              <a:t>Starszy brat stoi w najwyższej pozycji osądu wobec innych. Powiedziano nam w Piśmie Świętym, aby nie sądzić (odnosi się to do niesprawiedliwych wyroków, a nie do przypadków rozeznania lub rozpoznania prawa ze złego, dobrego od zła). Możemy zablokować kogoś w więzieniu myśląc: </a:t>
            </a:r>
            <a:r>
              <a:rPr lang="pl-PL" dirty="0">
                <a:solidFill>
                  <a:srgbClr val="FFFF00"/>
                </a:solidFill>
              </a:rPr>
              <a:t>"to jest sposób, w jaki oni nigdy się nie zmienią"</a:t>
            </a:r>
            <a:r>
              <a:rPr lang="pl-PL" dirty="0"/>
              <a:t>. </a:t>
            </a:r>
            <a:r>
              <a:rPr lang="pl-PL" u="sng" dirty="0"/>
              <a:t>Poprzez etykietowanie innych dajemy sobie powód, aby wycofać się z relacji.</a:t>
            </a:r>
            <a:r>
              <a:rPr lang="pl-PL" dirty="0"/>
              <a:t> Mury więzienia, które budujemy, są naprawdę zbudowane, aby chronić siebie.</a:t>
            </a:r>
            <a:endParaRPr lang="en-GB" dirty="0"/>
          </a:p>
          <a:p>
            <a:pPr marL="0" indent="0">
              <a:buNone/>
            </a:pPr>
            <a:r>
              <a:rPr lang="en-GB" dirty="0" err="1"/>
              <a:t>Strach</a:t>
            </a:r>
            <a:endParaRPr lang="en-GB" dirty="0"/>
          </a:p>
          <a:p>
            <a:r>
              <a:rPr lang="pl-PL" dirty="0"/>
              <a:t>Starszy brat boi się; nie jest bezpieczny w jego relacji z Bogiem. Nie rozumie, że </a:t>
            </a:r>
            <a:r>
              <a:rPr lang="pl-PL" dirty="0">
                <a:solidFill>
                  <a:srgbClr val="FFFF00"/>
                </a:solidFill>
              </a:rPr>
              <a:t>jego związek nie opiera się na tym, co robi, ale na miłości Bożej</a:t>
            </a:r>
            <a:r>
              <a:rPr lang="pl-PL" dirty="0"/>
              <a:t>. Strach jest główną przyczyną dla nas musi być w kontroli.</a:t>
            </a: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xmlns="" id="{CA0AACAB-0DD1-4EE5-9252-56F8E8BB2727}"/>
              </a:ext>
            </a:extLst>
          </p:cNvPr>
          <p:cNvPicPr>
            <a:picLocks noChangeAspect="1"/>
          </p:cNvPicPr>
          <p:nvPr/>
        </p:nvPicPr>
        <p:blipFill>
          <a:blip r:embed="rId2">
            <a:alphaModFix amt="35000"/>
          </a:blip>
          <a:stretch>
            <a:fillRect/>
          </a:stretch>
        </p:blipFill>
        <p:spPr>
          <a:xfrm>
            <a:off x="5352176" y="1676619"/>
            <a:ext cx="1239062" cy="4384374"/>
          </a:xfrm>
          <a:prstGeom prst="rect">
            <a:avLst/>
          </a:prstGeom>
        </p:spPr>
      </p:pic>
      <p:pic>
        <p:nvPicPr>
          <p:cNvPr id="6" name="Picture 5">
            <a:extLst>
              <a:ext uri="{FF2B5EF4-FFF2-40B4-BE49-F238E27FC236}">
                <a16:creationId xmlns:a16="http://schemas.microsoft.com/office/drawing/2014/main" xmlns="" id="{366217D7-7CE1-4A5B-ADDB-C2846244C87D}"/>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3938042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914401"/>
            <a:ext cx="5749636" cy="5604934"/>
          </a:xfrm>
        </p:spPr>
        <p:txBody>
          <a:bodyPr>
            <a:normAutofit fontScale="85000" lnSpcReduction="20000"/>
          </a:bodyPr>
          <a:lstStyle/>
          <a:p>
            <a:pPr marL="0" indent="0">
              <a:buNone/>
            </a:pPr>
            <a:r>
              <a:rPr lang="en-GB" dirty="0">
                <a:solidFill>
                  <a:srgbClr val="FFFF00"/>
                </a:solidFill>
              </a:rPr>
              <a:t>Self-pity</a:t>
            </a:r>
          </a:p>
          <a:p>
            <a:r>
              <a:rPr lang="en-GB" dirty="0">
                <a:solidFill>
                  <a:schemeClr val="accent1">
                    <a:lumMod val="40000"/>
                    <a:lumOff val="60000"/>
                  </a:schemeClr>
                </a:solidFill>
              </a:rPr>
              <a:t>We want people’s compassion and sympathy more than we want to be free, more than we want to move on and place our trials behind us. </a:t>
            </a:r>
            <a:r>
              <a:rPr lang="en-GB" dirty="0">
                <a:solidFill>
                  <a:srgbClr val="FFFF00"/>
                </a:solidFill>
              </a:rPr>
              <a:t>If we let go of our self-pity we have to face that we are responsible for our own lives</a:t>
            </a:r>
            <a:r>
              <a:rPr lang="en-GB" i="1" dirty="0">
                <a:solidFill>
                  <a:srgbClr val="FFFF00"/>
                </a:solidFill>
              </a:rPr>
              <a:t>.</a:t>
            </a:r>
          </a:p>
          <a:p>
            <a:pPr marL="0" indent="0">
              <a:buNone/>
            </a:pPr>
            <a:r>
              <a:rPr lang="en-GB" dirty="0">
                <a:solidFill>
                  <a:srgbClr val="FFFF00"/>
                </a:solidFill>
              </a:rPr>
              <a:t>Bitterness and unforgiveness </a:t>
            </a:r>
          </a:p>
          <a:p>
            <a:r>
              <a:rPr lang="en-GB" dirty="0">
                <a:solidFill>
                  <a:srgbClr val="FFFF00"/>
                </a:solidFill>
              </a:rPr>
              <a:t>We become the older brother whenever </a:t>
            </a:r>
            <a:r>
              <a:rPr lang="en-GB" u="sng" dirty="0">
                <a:solidFill>
                  <a:srgbClr val="FFFF00"/>
                </a:solidFill>
              </a:rPr>
              <a:t>we respond to life’s pains without the love of God. </a:t>
            </a:r>
            <a:r>
              <a:rPr lang="en-GB" dirty="0">
                <a:solidFill>
                  <a:srgbClr val="FFFF00"/>
                </a:solidFill>
              </a:rPr>
              <a:t>Instead of giving forgiveness and mercy to others, we build walls of protection around ourselves. </a:t>
            </a:r>
            <a:r>
              <a:rPr lang="en-GB" dirty="0">
                <a:solidFill>
                  <a:schemeClr val="accent1">
                    <a:lumMod val="40000"/>
                    <a:lumOff val="60000"/>
                  </a:schemeClr>
                </a:solidFill>
              </a:rPr>
              <a:t>We cling to our bitterness and unforgiveness as, if they are some form of defence, but they are not. </a:t>
            </a:r>
            <a:r>
              <a:rPr lang="en-GB" dirty="0">
                <a:solidFill>
                  <a:srgbClr val="FFFF00"/>
                </a:solidFill>
              </a:rPr>
              <a:t>They are actually prison walls, keeping us from the life of freedom and love God intends.</a:t>
            </a:r>
          </a:p>
          <a:p>
            <a:pPr marL="0" indent="0">
              <a:buNone/>
            </a:pPr>
            <a:r>
              <a:rPr lang="en-GB" dirty="0">
                <a:solidFill>
                  <a:srgbClr val="FFFF00"/>
                </a:solidFill>
              </a:rPr>
              <a:t>Unstuck? </a:t>
            </a:r>
          </a:p>
          <a:p>
            <a:r>
              <a:rPr lang="en-GB" dirty="0">
                <a:solidFill>
                  <a:srgbClr val="FFFF00"/>
                </a:solidFill>
              </a:rPr>
              <a:t>Sometimes we get stuck; we do not realize we need to repent. </a:t>
            </a:r>
            <a:r>
              <a:rPr lang="en-GB" dirty="0">
                <a:solidFill>
                  <a:schemeClr val="accent1">
                    <a:lumMod val="40000"/>
                    <a:lumOff val="60000"/>
                  </a:schemeClr>
                </a:solidFill>
              </a:rPr>
              <a:t>We become blind to our sins and the significance of them. </a:t>
            </a:r>
            <a:r>
              <a:rPr lang="en-GB" dirty="0">
                <a:solidFill>
                  <a:srgbClr val="FFFF00"/>
                </a:solidFill>
              </a:rPr>
              <a:t>Like the prodigal, who is hungry but not yet desperate for his father’s house, we have not come to our senses. </a:t>
            </a:r>
            <a:r>
              <a:rPr lang="en-GB" u="sng" dirty="0">
                <a:solidFill>
                  <a:srgbClr val="FF0000"/>
                </a:solidFill>
              </a:rPr>
              <a:t>Repentance</a:t>
            </a:r>
            <a:r>
              <a:rPr lang="en-GB" dirty="0">
                <a:solidFill>
                  <a:srgbClr val="FF0000"/>
                </a:solidFill>
              </a:rPr>
              <a:t> begins with remembering how much God loves us. </a:t>
            </a:r>
            <a:r>
              <a:rPr lang="en-GB" dirty="0">
                <a:solidFill>
                  <a:srgbClr val="FFFF00"/>
                </a:solidFill>
              </a:rPr>
              <a:t>In one sense it is a gift. In another sense it is a choice.</a:t>
            </a:r>
          </a:p>
          <a:p>
            <a:pPr marL="0" indent="0">
              <a:buNone/>
            </a:pPr>
            <a:r>
              <a:rPr lang="en-GB" sz="1000" dirty="0"/>
              <a:t>Lozano, Neal. Unbound (pp. 65-66). Baker Publishing Group. Kindle Edition</a:t>
            </a:r>
            <a:r>
              <a:rPr lang="en-GB" dirty="0"/>
              <a:t>.</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367406"/>
            <a:ext cx="5902035" cy="5151928"/>
          </a:xfrm>
        </p:spPr>
        <p:txBody>
          <a:bodyPr>
            <a:normAutofit fontScale="85000" lnSpcReduction="20000"/>
          </a:bodyPr>
          <a:lstStyle/>
          <a:p>
            <a:pPr marL="0" indent="0">
              <a:buNone/>
            </a:pPr>
            <a:r>
              <a:rPr lang="en-GB" dirty="0" err="1"/>
              <a:t>Samolitości</a:t>
            </a:r>
            <a:endParaRPr lang="en-GB" dirty="0"/>
          </a:p>
          <a:p>
            <a:r>
              <a:rPr lang="pl-PL" dirty="0">
                <a:solidFill>
                  <a:srgbClr val="FFFF00"/>
                </a:solidFill>
              </a:rPr>
              <a:t>Chcemy, aby ludzie współczucia i sympatii więcej niż chcemy być wolni, więcej niż chcemy, aby przejść i miejsce naszych prób za nami. </a:t>
            </a:r>
            <a:r>
              <a:rPr lang="pl-PL" dirty="0"/>
              <a:t>Jeśli pozwolimy odejść od naszego samolitości musimy stawić czoła, że jesteśmy odpowiedzialni za nasze życie</a:t>
            </a:r>
            <a:r>
              <a:rPr lang="en-GB" dirty="0"/>
              <a:t>.</a:t>
            </a:r>
          </a:p>
          <a:p>
            <a:pPr marL="0" indent="0">
              <a:buNone/>
            </a:pPr>
            <a:r>
              <a:rPr lang="en-GB" dirty="0" err="1"/>
              <a:t>Gorycz</a:t>
            </a:r>
            <a:r>
              <a:rPr lang="en-GB" dirty="0"/>
              <a:t> </a:t>
            </a:r>
            <a:r>
              <a:rPr lang="en-GB" dirty="0" err="1"/>
              <a:t>i</a:t>
            </a:r>
            <a:r>
              <a:rPr lang="en-GB" dirty="0"/>
              <a:t> </a:t>
            </a:r>
            <a:r>
              <a:rPr lang="en-GB" dirty="0" err="1"/>
              <a:t>niefortunność</a:t>
            </a:r>
            <a:r>
              <a:rPr lang="en-GB" dirty="0"/>
              <a:t> 
</a:t>
            </a:r>
          </a:p>
          <a:p>
            <a:r>
              <a:rPr lang="pl-PL" dirty="0"/>
              <a:t>Stajemy się starszym bratem, kiedy reagujemy na bóle życiowe bez miłości Bożej. Zamiast dawać ludziom przebaczenie i miłosierdzie, budujemy wokół siebie mury ochronne. </a:t>
            </a:r>
            <a:r>
              <a:rPr lang="pl-PL" dirty="0">
                <a:solidFill>
                  <a:srgbClr val="FFFF00"/>
                </a:solidFill>
              </a:rPr>
              <a:t>Przylgnie do naszej goryczy i niefortunności, jakby to jakaś forma obrony, ale nie.</a:t>
            </a:r>
            <a:r>
              <a:rPr lang="pl-PL" dirty="0"/>
              <a:t> Są to w rzeczywistości mury więzienne, trzymające nas z życia wolności i miłości, którą Bóg zamierza.</a:t>
            </a:r>
            <a:endParaRPr lang="en-GB" dirty="0"/>
          </a:p>
          <a:p>
            <a:pPr marL="0" indent="0">
              <a:buNone/>
            </a:pPr>
            <a:r>
              <a:rPr lang="en-GB" dirty="0" err="1"/>
              <a:t>Powieść</a:t>
            </a:r>
            <a:r>
              <a:rPr lang="en-GB" dirty="0"/>
              <a:t>?</a:t>
            </a:r>
          </a:p>
          <a:p>
            <a:r>
              <a:rPr lang="pl-PL" dirty="0"/>
              <a:t>Czasami utkniesz; nie zdajemy sobie sprawy, że musimy odpokutować. </a:t>
            </a:r>
            <a:r>
              <a:rPr lang="pl-PL" dirty="0">
                <a:solidFill>
                  <a:srgbClr val="FFFF00"/>
                </a:solidFill>
              </a:rPr>
              <a:t>Stajemy się ślepi na nasze grzechy i ich znaczenie</a:t>
            </a:r>
            <a:r>
              <a:rPr lang="pl-PL" dirty="0"/>
              <a:t>. Jak Prodigal, który jest głodny, ale nie jeszcze zdesperowany dla domu ojca, nie przyszedł do naszych zmysłów. </a:t>
            </a:r>
            <a:r>
              <a:rPr lang="pl-PL" dirty="0">
                <a:solidFill>
                  <a:srgbClr val="FF0000"/>
                </a:solidFill>
              </a:rPr>
              <a:t>Pokuta zaczyna się od pamiętania o tym, jak bardzo Bóg nas kocha. </a:t>
            </a:r>
            <a:r>
              <a:rPr lang="pl-PL" dirty="0"/>
              <a:t>W pewnym sensie jest to prezent. W innym sensie jest to wybór.
</a:t>
            </a:r>
            <a:endParaRPr lang="en-GB" dirty="0"/>
          </a:p>
        </p:txBody>
      </p:sp>
      <p:pic>
        <p:nvPicPr>
          <p:cNvPr id="5" name="Picture 4">
            <a:extLst>
              <a:ext uri="{FF2B5EF4-FFF2-40B4-BE49-F238E27FC236}">
                <a16:creationId xmlns:a16="http://schemas.microsoft.com/office/drawing/2014/main" xmlns="" id="{75F00DFC-7A4D-4CDB-8E15-6997CE936E76}"/>
              </a:ext>
            </a:extLst>
          </p:cNvPr>
          <p:cNvPicPr>
            <a:picLocks noChangeAspect="1"/>
          </p:cNvPicPr>
          <p:nvPr/>
        </p:nvPicPr>
        <p:blipFill>
          <a:blip r:embed="rId2">
            <a:alphaModFix amt="35000"/>
          </a:blip>
          <a:stretch>
            <a:fillRect/>
          </a:stretch>
        </p:blipFill>
        <p:spPr>
          <a:xfrm>
            <a:off x="5352176" y="1676619"/>
            <a:ext cx="1239062" cy="4384374"/>
          </a:xfrm>
          <a:prstGeom prst="rect">
            <a:avLst/>
          </a:prstGeom>
        </p:spPr>
      </p:pic>
      <p:pic>
        <p:nvPicPr>
          <p:cNvPr id="6" name="Picture 5">
            <a:extLst>
              <a:ext uri="{FF2B5EF4-FFF2-40B4-BE49-F238E27FC236}">
                <a16:creationId xmlns:a16="http://schemas.microsoft.com/office/drawing/2014/main" xmlns="" id="{DB9C722E-DA7E-4A92-BC7D-D89ED333ADC5}"/>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17927267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5" y="811613"/>
            <a:ext cx="5552494" cy="5565108"/>
          </a:xfrm>
        </p:spPr>
        <p:txBody>
          <a:bodyPr>
            <a:normAutofit fontScale="92500" lnSpcReduction="10000"/>
          </a:bodyPr>
          <a:lstStyle/>
          <a:p>
            <a:r>
              <a:rPr lang="en-GB" dirty="0">
                <a:solidFill>
                  <a:srgbClr val="FFFF00"/>
                </a:solidFill>
              </a:rPr>
              <a:t>God uses the circumstances of life—relationships we cannot fix, questions we cannot answer and problems we cannot solve—</a:t>
            </a:r>
            <a:r>
              <a:rPr lang="en-GB" b="1" u="sng" dirty="0">
                <a:solidFill>
                  <a:srgbClr val="FFFF00"/>
                </a:solidFill>
              </a:rPr>
              <a:t>to expose the conditions of our hearts.</a:t>
            </a:r>
          </a:p>
          <a:p>
            <a:r>
              <a:rPr lang="en-GB" dirty="0">
                <a:solidFill>
                  <a:srgbClr val="FFFF00"/>
                </a:solidFill>
              </a:rPr>
              <a:t>As we learn to </a:t>
            </a:r>
            <a:r>
              <a:rPr lang="en-GB" dirty="0">
                <a:solidFill>
                  <a:schemeClr val="accent1">
                    <a:lumMod val="40000"/>
                    <a:lumOff val="60000"/>
                  </a:schemeClr>
                </a:solidFill>
              </a:rPr>
              <a:t>trust Him and respond to His grace in difficult situations</a:t>
            </a:r>
            <a:r>
              <a:rPr lang="en-GB" dirty="0">
                <a:solidFill>
                  <a:srgbClr val="FFFF00"/>
                </a:solidFill>
              </a:rPr>
              <a:t>, we are able to face what is hidden in our hearts. If we harbour “older brother” sins, we cannot admit how poor and needy and desperate we truly are.</a:t>
            </a:r>
          </a:p>
          <a:p>
            <a:r>
              <a:rPr lang="en-GB" dirty="0">
                <a:solidFill>
                  <a:srgbClr val="FFFF00"/>
                </a:solidFill>
              </a:rPr>
              <a:t>Eventually we may move to a place where we actually want God to expose our hearts. We can then pray with the psalmist: </a:t>
            </a:r>
            <a:r>
              <a:rPr lang="en-GB" dirty="0">
                <a:solidFill>
                  <a:schemeClr val="accent1">
                    <a:lumMod val="40000"/>
                    <a:lumOff val="60000"/>
                  </a:schemeClr>
                </a:solidFill>
              </a:rPr>
              <a:t>“Search me, O God, and know my heart; test me and know my anxious thoughts. See if there is any offensive way in me, and lead me in the way everlasting” </a:t>
            </a:r>
            <a:r>
              <a:rPr lang="en-GB" dirty="0">
                <a:solidFill>
                  <a:srgbClr val="FFFF00"/>
                </a:solidFill>
              </a:rPr>
              <a:t>(Psalm 139:23–24).</a:t>
            </a:r>
          </a:p>
          <a:p>
            <a:r>
              <a:rPr lang="en-GB" u="sng" dirty="0">
                <a:solidFill>
                  <a:srgbClr val="FFFF00"/>
                </a:solidFill>
              </a:rPr>
              <a:t>What is that ‘way everlasting’? </a:t>
            </a:r>
            <a:r>
              <a:rPr lang="en-GB" dirty="0">
                <a:solidFill>
                  <a:srgbClr val="FFFF00"/>
                </a:solidFill>
              </a:rPr>
              <a:t>It involves being </a:t>
            </a:r>
            <a:r>
              <a:rPr lang="en-GB" dirty="0">
                <a:solidFill>
                  <a:schemeClr val="accent1">
                    <a:lumMod val="40000"/>
                    <a:lumOff val="60000"/>
                  </a:schemeClr>
                </a:solidFill>
              </a:rPr>
              <a:t>transformed into more like the father </a:t>
            </a:r>
            <a:r>
              <a:rPr lang="en-GB" dirty="0">
                <a:solidFill>
                  <a:srgbClr val="FFFF00"/>
                </a:solidFill>
              </a:rPr>
              <a:t>than either of the two sons, learning to love our wayward brothers and sisters with the same</a:t>
            </a:r>
            <a:r>
              <a:rPr lang="en-GB" u="sng" dirty="0">
                <a:solidFill>
                  <a:srgbClr val="FFFF00"/>
                </a:solidFill>
              </a:rPr>
              <a:t> mercy </a:t>
            </a:r>
            <a:r>
              <a:rPr lang="en-GB" dirty="0">
                <a:solidFill>
                  <a:srgbClr val="FFFF00"/>
                </a:solidFill>
              </a:rPr>
              <a:t>God has for us.</a:t>
            </a:r>
          </a:p>
          <a:p>
            <a:pPr marL="0" indent="0">
              <a:buNone/>
            </a:pPr>
            <a:r>
              <a:rPr lang="en-GB" sz="1000" dirty="0"/>
              <a:t>Lozano, Neal. Unbound (p. 66).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23405"/>
            <a:ext cx="5902035" cy="5338605"/>
          </a:xfrm>
        </p:spPr>
        <p:txBody>
          <a:bodyPr>
            <a:normAutofit fontScale="92500" lnSpcReduction="10000"/>
          </a:bodyPr>
          <a:lstStyle/>
          <a:p>
            <a:r>
              <a:rPr lang="pl-PL" dirty="0"/>
              <a:t>Bóg wykorzystuje okoliczności życia — związki, których nie możemy naprawić, pytania, na które nie możemy odpowiedzieć i problemów, których nie możemy rozwiązać — </a:t>
            </a:r>
            <a:r>
              <a:rPr lang="pl-PL" u="sng" dirty="0"/>
              <a:t>aby odsłonić warunki naszych serc.</a:t>
            </a:r>
            <a:r>
              <a:rPr lang="pl-PL" dirty="0"/>
              <a:t>
Kiedy uczymy się go </a:t>
            </a:r>
            <a:r>
              <a:rPr lang="pl-PL" dirty="0">
                <a:solidFill>
                  <a:srgbClr val="FFFF00"/>
                </a:solidFill>
              </a:rPr>
              <a:t>zaufać i odpowiadamy na jego łaskę w trudnych sytuacjach</a:t>
            </a:r>
            <a:r>
              <a:rPr lang="pl-PL" dirty="0"/>
              <a:t>, jesteśmy w stanie zmierzyć się z tym, co kryje się w naszych sercach. Jeśli port "starszy brat" grzechy, nie możemy przyznać, jak biednych i potrzebujących i zdesperowani jesteśmy naprawdę.
W końcu możemy przenieść się do miejsca, w którym rzeczywiście chcemy, aby Bóg wystawiał nasze serca. Możemy wtedy modlić się z psalmistą: </a:t>
            </a:r>
            <a:r>
              <a:rPr lang="pl-PL" dirty="0">
                <a:solidFill>
                  <a:srgbClr val="FFFF00"/>
                </a:solidFill>
              </a:rPr>
              <a:t>"Szukaj mnie, O Boże, i znam moje serce; przetestować mnie i znać moje niechętne myśli. Zobacz, czy we mnie jest jakikolwiek obraźliwy sposób i prowadź mnie w sposób wieczny "</a:t>
            </a:r>
            <a:r>
              <a:rPr lang="pl-PL" dirty="0"/>
              <a:t>(Psalm 139:23 – 24).
</a:t>
            </a:r>
            <a:r>
              <a:rPr lang="pl-PL" u="sng" dirty="0"/>
              <a:t>Co jest w ten </a:t>
            </a:r>
            <a:r>
              <a:rPr lang="en-GB" u="sng" dirty="0"/>
              <a:t>‘</a:t>
            </a:r>
            <a:r>
              <a:rPr lang="pl-PL" u="sng" dirty="0"/>
              <a:t>sposób wieczne</a:t>
            </a:r>
            <a:r>
              <a:rPr lang="en-GB" u="sng" dirty="0"/>
              <a:t>’</a:t>
            </a:r>
            <a:r>
              <a:rPr lang="pl-PL" u="sng" dirty="0"/>
              <a:t>? </a:t>
            </a:r>
            <a:r>
              <a:rPr lang="pl-PL" dirty="0"/>
              <a:t>Polega ona na </a:t>
            </a:r>
            <a:r>
              <a:rPr lang="pl-PL" dirty="0">
                <a:solidFill>
                  <a:srgbClr val="FFFF00"/>
                </a:solidFill>
              </a:rPr>
              <a:t>przekształceniu się w bardziej jak ojciec </a:t>
            </a:r>
            <a:r>
              <a:rPr lang="pl-PL" dirty="0"/>
              <a:t>niż którykolwiek z dwóch synów, uczenie się kochać naszych niesforne braci i siostry z tym samym </a:t>
            </a:r>
            <a:r>
              <a:rPr lang="pl-PL" u="sng" dirty="0"/>
              <a:t>miłosierdziem</a:t>
            </a:r>
            <a:r>
              <a:rPr lang="pl-PL" dirty="0"/>
              <a:t> Bóg ma dla nas.
</a:t>
            </a:r>
            <a:endParaRPr lang="en-GB" dirty="0"/>
          </a:p>
        </p:txBody>
      </p:sp>
      <p:pic>
        <p:nvPicPr>
          <p:cNvPr id="5" name="Picture 4">
            <a:extLst>
              <a:ext uri="{FF2B5EF4-FFF2-40B4-BE49-F238E27FC236}">
                <a16:creationId xmlns:a16="http://schemas.microsoft.com/office/drawing/2014/main" xmlns="" id="{62DAA388-2F4E-4544-8EDE-3D9253F9DD6E}"/>
              </a:ext>
            </a:extLst>
          </p:cNvPr>
          <p:cNvPicPr>
            <a:picLocks noChangeAspect="1"/>
          </p:cNvPicPr>
          <p:nvPr/>
        </p:nvPicPr>
        <p:blipFill>
          <a:blip r:embed="rId2">
            <a:alphaModFix amt="35000"/>
          </a:blip>
          <a:stretch>
            <a:fillRect/>
          </a:stretch>
        </p:blipFill>
        <p:spPr>
          <a:xfrm>
            <a:off x="4205095" y="2581381"/>
            <a:ext cx="2890777" cy="3081188"/>
          </a:xfrm>
          <a:prstGeom prst="rect">
            <a:avLst/>
          </a:prstGeom>
        </p:spPr>
      </p:pic>
      <p:pic>
        <p:nvPicPr>
          <p:cNvPr id="6" name="Picture 5">
            <a:extLst>
              <a:ext uri="{FF2B5EF4-FFF2-40B4-BE49-F238E27FC236}">
                <a16:creationId xmlns:a16="http://schemas.microsoft.com/office/drawing/2014/main" xmlns="" id="{6255E337-6C31-4DD5-A504-0DAE734A0061}"/>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1174678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a:bodyPr>
          <a:lstStyle/>
          <a:p>
            <a:pPr marL="0" indent="0">
              <a:buNone/>
            </a:pPr>
            <a:r>
              <a:rPr lang="en-GB" dirty="0">
                <a:solidFill>
                  <a:srgbClr val="FFFF00"/>
                </a:solidFill>
              </a:rPr>
              <a:t>Confession and Repentance</a:t>
            </a:r>
          </a:p>
          <a:p>
            <a:r>
              <a:rPr lang="en-GB" dirty="0">
                <a:solidFill>
                  <a:srgbClr val="FFFF00"/>
                </a:solidFill>
              </a:rPr>
              <a:t>One important aspect of repentance is </a:t>
            </a:r>
            <a:r>
              <a:rPr lang="en-GB" dirty="0">
                <a:solidFill>
                  <a:schemeClr val="accent1">
                    <a:lumMod val="20000"/>
                    <a:lumOff val="80000"/>
                  </a:schemeClr>
                </a:solidFill>
              </a:rPr>
              <a:t>SINCERE and HUMBLE confession</a:t>
            </a:r>
            <a:r>
              <a:rPr lang="en-GB" dirty="0">
                <a:solidFill>
                  <a:srgbClr val="FFFF00"/>
                </a:solidFill>
              </a:rPr>
              <a:t>.</a:t>
            </a:r>
          </a:p>
          <a:p>
            <a:r>
              <a:rPr lang="en-GB" dirty="0">
                <a:solidFill>
                  <a:srgbClr val="FFFF00"/>
                </a:solidFill>
              </a:rPr>
              <a:t>The Scriptures tell us </a:t>
            </a:r>
            <a:r>
              <a:rPr lang="en-GB" i="1" dirty="0">
                <a:solidFill>
                  <a:schemeClr val="accent1">
                    <a:lumMod val="20000"/>
                    <a:lumOff val="80000"/>
                  </a:schemeClr>
                </a:solidFill>
              </a:rPr>
              <a:t>“if we confess our sins, he is faithful and just and will forgive us our sins and purify us from all unrighteousness” </a:t>
            </a:r>
            <a:r>
              <a:rPr lang="en-GB" dirty="0">
                <a:solidFill>
                  <a:srgbClr val="FFFF00"/>
                </a:solidFill>
              </a:rPr>
              <a:t>(1 John 1:9). </a:t>
            </a:r>
            <a:r>
              <a:rPr lang="en-GB" u="sng" dirty="0">
                <a:solidFill>
                  <a:srgbClr val="FFFF00"/>
                </a:solidFill>
              </a:rPr>
              <a:t>Honesty</a:t>
            </a:r>
            <a:r>
              <a:rPr lang="en-GB" dirty="0">
                <a:solidFill>
                  <a:srgbClr val="FFFF00"/>
                </a:solidFill>
              </a:rPr>
              <a:t> </a:t>
            </a:r>
            <a:r>
              <a:rPr lang="en-GB" u="sng" dirty="0">
                <a:solidFill>
                  <a:srgbClr val="FFFF00"/>
                </a:solidFill>
              </a:rPr>
              <a:t>in naming and confessing our sins opens a door for God’s grace to enter</a:t>
            </a:r>
            <a:r>
              <a:rPr lang="en-GB" dirty="0">
                <a:solidFill>
                  <a:srgbClr val="FFFF00"/>
                </a:solidFill>
              </a:rPr>
              <a:t> an area of our lives that we had previously closed. </a:t>
            </a:r>
            <a:r>
              <a:rPr lang="en-GB" u="sng" dirty="0">
                <a:solidFill>
                  <a:srgbClr val="FFFF00"/>
                </a:solidFill>
              </a:rPr>
              <a:t>His grace </a:t>
            </a:r>
            <a:r>
              <a:rPr lang="en-GB" dirty="0">
                <a:solidFill>
                  <a:srgbClr val="FFFF00"/>
                </a:solidFill>
              </a:rPr>
              <a:t>is vital to the complete change of direction that repentance calls for.</a:t>
            </a:r>
          </a:p>
          <a:p>
            <a:r>
              <a:rPr lang="en-GB" dirty="0">
                <a:solidFill>
                  <a:srgbClr val="FFFF00"/>
                </a:solidFill>
              </a:rPr>
              <a:t>Honest confession breaks our pattern of blindness and </a:t>
            </a:r>
            <a:r>
              <a:rPr lang="en-GB" dirty="0">
                <a:solidFill>
                  <a:schemeClr val="accent1">
                    <a:lumMod val="20000"/>
                    <a:lumOff val="80000"/>
                  </a:schemeClr>
                </a:solidFill>
              </a:rPr>
              <a:t>dispels the darkness in which evil spirits dwell</a:t>
            </a:r>
            <a:r>
              <a:rPr lang="en-GB" dirty="0">
                <a:solidFill>
                  <a:srgbClr val="FFFF00"/>
                </a:solidFill>
              </a:rPr>
              <a:t>. There is power in </a:t>
            </a:r>
            <a:r>
              <a:rPr lang="en-GB" u="sng" dirty="0">
                <a:solidFill>
                  <a:srgbClr val="FFFF00"/>
                </a:solidFill>
              </a:rPr>
              <a:t>naming our sins out loud</a:t>
            </a:r>
            <a:r>
              <a:rPr lang="en-GB" dirty="0">
                <a:solidFill>
                  <a:srgbClr val="FFFF00"/>
                </a:solidFill>
              </a:rPr>
              <a:t>.</a:t>
            </a:r>
          </a:p>
          <a:p>
            <a:pPr marL="0" indent="0">
              <a:buNone/>
            </a:pPr>
            <a:r>
              <a:rPr lang="en-GB" sz="1000" dirty="0"/>
              <a:t>Lozano, Neal. Unbound (p. 67).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a:bodyPr>
          <a:lstStyle/>
          <a:p>
            <a:pPr marL="0" indent="0">
              <a:buNone/>
            </a:pPr>
            <a:r>
              <a:rPr lang="en-GB" dirty="0" err="1"/>
              <a:t>Spowiedź</a:t>
            </a:r>
            <a:r>
              <a:rPr lang="en-GB" dirty="0"/>
              <a:t> </a:t>
            </a:r>
            <a:r>
              <a:rPr lang="en-GB" dirty="0" err="1"/>
              <a:t>i</a:t>
            </a:r>
            <a:r>
              <a:rPr lang="en-GB" dirty="0"/>
              <a:t> </a:t>
            </a:r>
            <a:r>
              <a:rPr lang="en-GB" dirty="0" err="1"/>
              <a:t>pokuta</a:t>
            </a:r>
            <a:endParaRPr lang="en-GB" dirty="0"/>
          </a:p>
          <a:p>
            <a:r>
              <a:rPr lang="pl-PL" dirty="0"/>
              <a:t>Jednym z ważnych aspektów pokuty jest </a:t>
            </a:r>
            <a:r>
              <a:rPr lang="en-GB" dirty="0"/>
              <a:t>SZCZERE</a:t>
            </a:r>
            <a:r>
              <a:rPr lang="pl-PL" dirty="0"/>
              <a:t> i POKORNE wyznanie.
Pismo Święte mówi nam: </a:t>
            </a:r>
            <a:r>
              <a:rPr lang="pl-PL" i="1" dirty="0">
                <a:solidFill>
                  <a:srgbClr val="FFFF00"/>
                </a:solidFill>
              </a:rPr>
              <a:t>"jeśli wyznajemy nasze grzechy, jest on wierny i sprawiedliwy i wybaczy nam nasze grzechy i oczyści nas od wszelkiej nieprawości" </a:t>
            </a:r>
            <a:r>
              <a:rPr lang="pl-PL" dirty="0"/>
              <a:t>(1 Jana 1:9). </a:t>
            </a:r>
            <a:r>
              <a:rPr lang="pl-PL" u="sng" dirty="0"/>
              <a:t>Uczciwość w nazywaniu i Wyznając nasze grzechy otwiera drzwi dla łaski Bożej,</a:t>
            </a:r>
            <a:r>
              <a:rPr lang="pl-PL" dirty="0"/>
              <a:t> aby wejść do obszaru naszego życia, że mieliśmy wcześniej zamknięte. </a:t>
            </a:r>
            <a:r>
              <a:rPr lang="pl-PL" u="sng" dirty="0"/>
              <a:t>Jego łaska </a:t>
            </a:r>
            <a:r>
              <a:rPr lang="pl-PL" dirty="0"/>
              <a:t>jest niezbędna do pełnej zmiany kierunku, do którego wzywa się skruchy.
Uczciwy spowiedź łamie nasz wzór ślepoty i rozpycha ciemność, w której mieszkają złe duchy. Jest moc w </a:t>
            </a:r>
            <a:r>
              <a:rPr lang="pl-PL" u="sng" dirty="0"/>
              <a:t>nazywaniu naszych grzechów głośno</a:t>
            </a:r>
            <a:r>
              <a:rPr lang="pl-PL" dirty="0"/>
              <a:t>.</a:t>
            </a:r>
            <a:endParaRPr lang="en-GB" dirty="0"/>
          </a:p>
        </p:txBody>
      </p:sp>
      <p:pic>
        <p:nvPicPr>
          <p:cNvPr id="5" name="Picture 4">
            <a:extLst>
              <a:ext uri="{FF2B5EF4-FFF2-40B4-BE49-F238E27FC236}">
                <a16:creationId xmlns:a16="http://schemas.microsoft.com/office/drawing/2014/main" xmlns="" id="{586B44E1-C644-4681-B243-379995752716}"/>
              </a:ext>
            </a:extLst>
          </p:cNvPr>
          <p:cNvPicPr>
            <a:picLocks noChangeAspect="1"/>
          </p:cNvPicPr>
          <p:nvPr/>
        </p:nvPicPr>
        <p:blipFill>
          <a:blip r:embed="rId2">
            <a:alphaModFix amt="35000"/>
          </a:blip>
          <a:stretch>
            <a:fillRect/>
          </a:stretch>
        </p:blipFill>
        <p:spPr>
          <a:xfrm>
            <a:off x="4572840" y="2300428"/>
            <a:ext cx="2251731" cy="3487976"/>
          </a:xfrm>
          <a:prstGeom prst="rect">
            <a:avLst/>
          </a:prstGeom>
        </p:spPr>
      </p:pic>
      <p:pic>
        <p:nvPicPr>
          <p:cNvPr id="6" name="Picture 5">
            <a:extLst>
              <a:ext uri="{FF2B5EF4-FFF2-40B4-BE49-F238E27FC236}">
                <a16:creationId xmlns:a16="http://schemas.microsoft.com/office/drawing/2014/main" xmlns="" id="{F0A46CD3-2BB9-455F-88BE-33161DB5820A}"/>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567481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EF55A3-4D0F-480C-8C40-7FFC05644405}"/>
              </a:ext>
            </a:extLst>
          </p:cNvPr>
          <p:cNvPicPr>
            <a:picLocks noChangeAspect="1"/>
          </p:cNvPicPr>
          <p:nvPr/>
        </p:nvPicPr>
        <p:blipFill>
          <a:blip r:embed="rId2">
            <a:alphaModFix amt="35000"/>
          </a:blip>
          <a:stretch>
            <a:fillRect/>
          </a:stretch>
        </p:blipFill>
        <p:spPr>
          <a:xfrm>
            <a:off x="4172171" y="1180729"/>
            <a:ext cx="3542857" cy="5003174"/>
          </a:xfrm>
          <a:prstGeom prst="rect">
            <a:avLst/>
          </a:prstGeom>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89233"/>
            <a:ext cx="5749636" cy="5630101"/>
          </a:xfrm>
        </p:spPr>
        <p:txBody>
          <a:bodyPr>
            <a:normAutofit fontScale="92500" lnSpcReduction="10000"/>
          </a:bodyPr>
          <a:lstStyle/>
          <a:p>
            <a:pPr marL="0" indent="0">
              <a:buNone/>
            </a:pPr>
            <a:r>
              <a:rPr lang="en-GB" dirty="0">
                <a:solidFill>
                  <a:srgbClr val="FFFF00"/>
                </a:solidFill>
              </a:rPr>
              <a:t>Repentance and Release</a:t>
            </a:r>
          </a:p>
          <a:p>
            <a:r>
              <a:rPr lang="en-GB" dirty="0">
                <a:solidFill>
                  <a:srgbClr val="FFFF00"/>
                </a:solidFill>
              </a:rPr>
              <a:t>Repentance leads to deeper sense of release (freedom)</a:t>
            </a:r>
          </a:p>
          <a:p>
            <a:r>
              <a:rPr lang="en-GB" dirty="0">
                <a:solidFill>
                  <a:srgbClr val="FFFF00"/>
                </a:solidFill>
              </a:rPr>
              <a:t>By ‘release’ I mean the </a:t>
            </a:r>
            <a:r>
              <a:rPr lang="en-GB" u="sng" dirty="0">
                <a:solidFill>
                  <a:schemeClr val="accent1">
                    <a:lumMod val="20000"/>
                    <a:lumOff val="80000"/>
                  </a:schemeClr>
                </a:solidFill>
              </a:rPr>
              <a:t>breaking of the power </a:t>
            </a:r>
            <a:r>
              <a:rPr lang="en-GB" u="sng" dirty="0">
                <a:solidFill>
                  <a:srgbClr val="FFFF00"/>
                </a:solidFill>
              </a:rPr>
              <a:t>behind habitual patterns of thinking and acting </a:t>
            </a:r>
            <a:r>
              <a:rPr lang="en-GB" u="sng" dirty="0">
                <a:solidFill>
                  <a:schemeClr val="accent1">
                    <a:lumMod val="20000"/>
                    <a:lumOff val="80000"/>
                  </a:schemeClr>
                </a:solidFill>
              </a:rPr>
              <a:t>that limit our freedom</a:t>
            </a:r>
            <a:r>
              <a:rPr lang="en-GB" dirty="0">
                <a:solidFill>
                  <a:srgbClr val="FFFF00"/>
                </a:solidFill>
              </a:rPr>
              <a:t> </a:t>
            </a:r>
            <a:r>
              <a:rPr lang="en-GB" u="sng" dirty="0">
                <a:solidFill>
                  <a:srgbClr val="FFFF00"/>
                </a:solidFill>
              </a:rPr>
              <a:t>to accept God’s love</a:t>
            </a:r>
            <a:r>
              <a:rPr lang="en-GB" dirty="0">
                <a:solidFill>
                  <a:srgbClr val="FFFF00"/>
                </a:solidFill>
              </a:rPr>
              <a:t> and </a:t>
            </a:r>
            <a:r>
              <a:rPr lang="en-GB" u="sng" dirty="0">
                <a:solidFill>
                  <a:srgbClr val="FFFF00"/>
                </a:solidFill>
              </a:rPr>
              <a:t>turn away from that which blocks His love</a:t>
            </a:r>
            <a:r>
              <a:rPr lang="en-GB" dirty="0">
                <a:solidFill>
                  <a:srgbClr val="FFFF00"/>
                </a:solidFill>
              </a:rPr>
              <a:t>.</a:t>
            </a:r>
          </a:p>
          <a:p>
            <a:r>
              <a:rPr lang="en-GB" dirty="0">
                <a:solidFill>
                  <a:srgbClr val="FFFF00"/>
                </a:solidFill>
              </a:rPr>
              <a:t>Through release we </a:t>
            </a:r>
            <a:r>
              <a:rPr lang="en-GB" u="sng" dirty="0">
                <a:solidFill>
                  <a:srgbClr val="FFFF00"/>
                </a:solidFill>
              </a:rPr>
              <a:t>uncover the</a:t>
            </a:r>
            <a:r>
              <a:rPr lang="en-GB" u="sng" dirty="0">
                <a:solidFill>
                  <a:schemeClr val="accent1">
                    <a:lumMod val="20000"/>
                    <a:lumOff val="80000"/>
                  </a:schemeClr>
                </a:solidFill>
              </a:rPr>
              <a:t> lies (of evil) </a:t>
            </a:r>
            <a:r>
              <a:rPr lang="en-GB" u="sng" dirty="0">
                <a:solidFill>
                  <a:srgbClr val="FFFF00"/>
                </a:solidFill>
              </a:rPr>
              <a:t>within and expose them to what they are so we may take full responsibility for our lives</a:t>
            </a:r>
            <a:r>
              <a:rPr lang="en-GB" dirty="0">
                <a:solidFill>
                  <a:srgbClr val="FFFF00"/>
                </a:solidFill>
              </a:rPr>
              <a:t>.</a:t>
            </a:r>
          </a:p>
          <a:p>
            <a:r>
              <a:rPr lang="en-GB" dirty="0">
                <a:solidFill>
                  <a:srgbClr val="FFFF00"/>
                </a:solidFill>
              </a:rPr>
              <a:t>A man stood up after a week’s seminar to give his testimony. His release came by discovering his sin. </a:t>
            </a:r>
            <a:r>
              <a:rPr lang="en-GB" i="1" dirty="0">
                <a:solidFill>
                  <a:srgbClr val="FFFF00"/>
                </a:solidFill>
              </a:rPr>
              <a:t>“All my life I thought the only sins I could commit were in the Ten Commandments. Now I can confess the sins of my heart.” </a:t>
            </a:r>
            <a:r>
              <a:rPr lang="en-GB" i="1" dirty="0">
                <a:solidFill>
                  <a:schemeClr val="accent1">
                    <a:lumMod val="20000"/>
                    <a:lumOff val="80000"/>
                  </a:schemeClr>
                </a:solidFill>
              </a:rPr>
              <a:t>Freedom comes in knowing the names of our enemies, the sins of the heart. It is critical to recognize our sin and to repent. In fact, there is no freedom apart from repentance</a:t>
            </a:r>
            <a:r>
              <a:rPr lang="en-GB" i="1" dirty="0">
                <a:solidFill>
                  <a:srgbClr val="FFFF00"/>
                </a:solidFill>
              </a:rPr>
              <a:t>.</a:t>
            </a:r>
          </a:p>
          <a:p>
            <a:pPr marL="0" indent="0">
              <a:buNone/>
            </a:pPr>
            <a:r>
              <a:rPr lang="en-GB" sz="1100" dirty="0"/>
              <a:t>Lozano, Neal. Unbound (p. 67).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92500" lnSpcReduction="10000"/>
          </a:bodyPr>
          <a:lstStyle/>
          <a:p>
            <a:r>
              <a:rPr lang="pl-PL" dirty="0"/>
              <a:t>Pokuta i wyzwolenie 
Pokuta prowadzi do głębszego uwolnienia</a:t>
            </a:r>
            <a:r>
              <a:rPr lang="en-GB" dirty="0"/>
              <a:t>(</a:t>
            </a:r>
            <a:r>
              <a:rPr lang="en-GB" dirty="0" err="1"/>
              <a:t>wolność</a:t>
            </a:r>
            <a:r>
              <a:rPr lang="en-GB" dirty="0"/>
              <a:t>)</a:t>
            </a:r>
            <a:r>
              <a:rPr lang="pl-PL" dirty="0"/>
              <a:t>
Przez wyzwolenie mam na myśli </a:t>
            </a:r>
            <a:r>
              <a:rPr lang="pl-PL" u="sng" dirty="0">
                <a:solidFill>
                  <a:srgbClr val="FFFF00"/>
                </a:solidFill>
              </a:rPr>
              <a:t>zerwanie władzy za zwykłe </a:t>
            </a:r>
            <a:r>
              <a:rPr lang="pl-PL" u="sng" dirty="0"/>
              <a:t>wzorce myślenia i działania</a:t>
            </a:r>
            <a:r>
              <a:rPr lang="pl-PL" dirty="0"/>
              <a:t>, </a:t>
            </a:r>
            <a:r>
              <a:rPr lang="pl-PL" u="sng" dirty="0"/>
              <a:t>które </a:t>
            </a:r>
            <a:r>
              <a:rPr lang="pl-PL" u="sng" dirty="0">
                <a:solidFill>
                  <a:srgbClr val="FFFF00"/>
                </a:solidFill>
              </a:rPr>
              <a:t>ograniczają naszą wolność </a:t>
            </a:r>
            <a:r>
              <a:rPr lang="pl-PL" u="sng" dirty="0"/>
              <a:t>do przyjmowania miłości Bożej i odwrócić się od tego, który blokuje jego miłość.</a:t>
            </a:r>
            <a:r>
              <a:rPr lang="pl-PL" dirty="0"/>
              <a:t>
Poprzez wyzwoleniu </a:t>
            </a:r>
            <a:r>
              <a:rPr lang="pl-PL" u="sng" dirty="0"/>
              <a:t>odkrywamy </a:t>
            </a:r>
            <a:r>
              <a:rPr lang="pl-PL" u="sng" dirty="0">
                <a:solidFill>
                  <a:srgbClr val="FFFF00"/>
                </a:solidFill>
              </a:rPr>
              <a:t>kłamstwa (zła) </a:t>
            </a:r>
            <a:r>
              <a:rPr lang="pl-PL" u="sng" dirty="0"/>
              <a:t>w środku i narażają je na to, co są, abyśmy mogli przejąć pełną odpowiedzialność za nasze życie.</a:t>
            </a:r>
            <a:r>
              <a:rPr lang="pl-PL" dirty="0"/>
              <a:t>
Mężczyzna wstał po tygodniowym seminarium, aby oddać swoje świadectwo. Jego wyzwolenia przyszedł odkrywając jego grzech. "Całe moje życie myślałem, że jedyne grzechy, które mógłbym zobowiązać, były w dziesięciu przykazaniach. Teraz mogę wyznać grzechy mojego serca ". </a:t>
            </a:r>
            <a:r>
              <a:rPr lang="pl-PL" dirty="0">
                <a:solidFill>
                  <a:srgbClr val="FFFF00"/>
                </a:solidFill>
              </a:rPr>
              <a:t>Wolność przychodzi znając imiona naszych wrogów, grzechy serca. Ważne jest, aby rozpoznać nasz grzech i odpokutować. W rzeczywistości, nie ma wolności oprócz pokuty.</a:t>
            </a:r>
            <a:r>
              <a:rPr lang="pl-PL" dirty="0"/>
              <a:t>
</a:t>
            </a:r>
            <a:endParaRPr lang="en-GB" dirty="0"/>
          </a:p>
        </p:txBody>
      </p:sp>
      <p:pic>
        <p:nvPicPr>
          <p:cNvPr id="6" name="Picture 5">
            <a:extLst>
              <a:ext uri="{FF2B5EF4-FFF2-40B4-BE49-F238E27FC236}">
                <a16:creationId xmlns:a16="http://schemas.microsoft.com/office/drawing/2014/main" xmlns="" id="{C5BAEB2F-7989-4ECD-A827-6FEB8CC0E273}"/>
              </a:ext>
            </a:extLst>
          </p:cNvPr>
          <p:cNvPicPr>
            <a:picLocks noChangeAspect="1"/>
          </p:cNvPicPr>
          <p:nvPr/>
        </p:nvPicPr>
        <p:blipFill>
          <a:blip r:embed="rId3"/>
          <a:stretch>
            <a:fillRect/>
          </a:stretch>
        </p:blipFill>
        <p:spPr>
          <a:xfrm>
            <a:off x="3379175" y="355969"/>
            <a:ext cx="710831" cy="710831"/>
          </a:xfrm>
          <a:prstGeom prst="rect">
            <a:avLst/>
          </a:prstGeom>
        </p:spPr>
      </p:pic>
    </p:spTree>
    <p:extLst>
      <p:ext uri="{BB962C8B-B14F-4D97-AF65-F5344CB8AC3E}">
        <p14:creationId xmlns:p14="http://schemas.microsoft.com/office/powerpoint/2010/main" val="3216562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D69CC5-6A94-4BED-9BC8-A8CCC0475726}"/>
              </a:ext>
            </a:extLst>
          </p:cNvPr>
          <p:cNvPicPr>
            <a:picLocks noChangeAspect="1"/>
          </p:cNvPicPr>
          <p:nvPr/>
        </p:nvPicPr>
        <p:blipFill>
          <a:blip r:embed="rId2">
            <a:alphaModFix amt="35000"/>
          </a:blip>
          <a:stretch>
            <a:fillRect/>
          </a:stretch>
        </p:blipFill>
        <p:spPr>
          <a:xfrm>
            <a:off x="4172171" y="1180729"/>
            <a:ext cx="3542857" cy="5003174"/>
          </a:xfrm>
          <a:prstGeom prst="rect">
            <a:avLst/>
          </a:prstGeom>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a:bodyPr>
          <a:lstStyle/>
          <a:p>
            <a:r>
              <a:rPr lang="en-GB" i="1" dirty="0">
                <a:solidFill>
                  <a:srgbClr val="FFFF00"/>
                </a:solidFill>
              </a:rPr>
              <a:t>“After John was put in prison, Jesus went into Galilee, proclaiming the good news of God. ‘The time has come,’ he said. ‘The kingdom of God is near. Repent and believe the good news!” </a:t>
            </a:r>
            <a:r>
              <a:rPr lang="en-GB" dirty="0">
                <a:solidFill>
                  <a:srgbClr val="FFFF00"/>
                </a:solidFill>
              </a:rPr>
              <a:t>(Mark 1:14–15). The first words of Jesus in Mark’s gospel are </a:t>
            </a:r>
            <a:r>
              <a:rPr lang="en-GB" u="sng" dirty="0">
                <a:solidFill>
                  <a:schemeClr val="accent1">
                    <a:lumMod val="20000"/>
                    <a:lumOff val="80000"/>
                  </a:schemeClr>
                </a:solidFill>
              </a:rPr>
              <a:t>repent</a:t>
            </a:r>
            <a:r>
              <a:rPr lang="en-GB" dirty="0">
                <a:solidFill>
                  <a:srgbClr val="FFFF00"/>
                </a:solidFill>
              </a:rPr>
              <a:t>, </a:t>
            </a:r>
            <a:r>
              <a:rPr lang="en-GB" u="sng" dirty="0">
                <a:solidFill>
                  <a:schemeClr val="accent1">
                    <a:lumMod val="20000"/>
                    <a:lumOff val="80000"/>
                  </a:schemeClr>
                </a:solidFill>
              </a:rPr>
              <a:t>believe</a:t>
            </a:r>
            <a:r>
              <a:rPr lang="en-GB" dirty="0">
                <a:solidFill>
                  <a:srgbClr val="FFFF00"/>
                </a:solidFill>
              </a:rPr>
              <a:t> and </a:t>
            </a:r>
            <a:r>
              <a:rPr lang="en-GB" u="sng" dirty="0">
                <a:solidFill>
                  <a:schemeClr val="accent1">
                    <a:lumMod val="20000"/>
                    <a:lumOff val="80000"/>
                  </a:schemeClr>
                </a:solidFill>
              </a:rPr>
              <a:t>receive</a:t>
            </a:r>
            <a:r>
              <a:rPr lang="en-GB" dirty="0">
                <a:solidFill>
                  <a:srgbClr val="FFFF00"/>
                </a:solidFill>
              </a:rPr>
              <a:t>. Deeper conversion always involves these three.</a:t>
            </a:r>
          </a:p>
          <a:p>
            <a:r>
              <a:rPr lang="en-GB" dirty="0">
                <a:solidFill>
                  <a:srgbClr val="FFFF00"/>
                </a:solidFill>
              </a:rPr>
              <a:t>(1) </a:t>
            </a:r>
            <a:r>
              <a:rPr lang="en-GB" u="sng" dirty="0">
                <a:solidFill>
                  <a:schemeClr val="accent1">
                    <a:lumMod val="20000"/>
                    <a:lumOff val="80000"/>
                  </a:schemeClr>
                </a:solidFill>
              </a:rPr>
              <a:t>sorry</a:t>
            </a:r>
            <a:r>
              <a:rPr lang="en-GB" dirty="0">
                <a:solidFill>
                  <a:srgbClr val="FFFF00"/>
                </a:solidFill>
              </a:rPr>
              <a:t>, (2) </a:t>
            </a:r>
            <a:r>
              <a:rPr lang="en-GB" u="sng" dirty="0">
                <a:solidFill>
                  <a:schemeClr val="accent1">
                    <a:lumMod val="20000"/>
                    <a:lumOff val="80000"/>
                  </a:schemeClr>
                </a:solidFill>
              </a:rPr>
              <a:t>thank you </a:t>
            </a:r>
            <a:r>
              <a:rPr lang="en-GB" dirty="0">
                <a:solidFill>
                  <a:srgbClr val="FFFF00"/>
                </a:solidFill>
              </a:rPr>
              <a:t>and (3) </a:t>
            </a:r>
            <a:r>
              <a:rPr lang="en-GB" u="sng" dirty="0">
                <a:solidFill>
                  <a:schemeClr val="accent1">
                    <a:lumMod val="20000"/>
                    <a:lumOff val="80000"/>
                  </a:schemeClr>
                </a:solidFill>
              </a:rPr>
              <a:t>please</a:t>
            </a:r>
            <a:r>
              <a:rPr lang="en-GB" dirty="0">
                <a:solidFill>
                  <a:srgbClr val="FFFF00"/>
                </a:solidFill>
              </a:rPr>
              <a:t>.</a:t>
            </a:r>
          </a:p>
          <a:p>
            <a:r>
              <a:rPr lang="en-GB" dirty="0">
                <a:solidFill>
                  <a:srgbClr val="FFFF00"/>
                </a:solidFill>
              </a:rPr>
              <a:t>All repentance involves the expression of </a:t>
            </a:r>
            <a:r>
              <a:rPr lang="en-GB" u="sng" dirty="0">
                <a:solidFill>
                  <a:srgbClr val="FFFF00"/>
                </a:solidFill>
              </a:rPr>
              <a:t>sorrow</a:t>
            </a:r>
            <a:r>
              <a:rPr lang="en-GB" dirty="0">
                <a:solidFill>
                  <a:srgbClr val="FFFF00"/>
                </a:solidFill>
              </a:rPr>
              <a:t>, the </a:t>
            </a:r>
            <a:r>
              <a:rPr lang="en-GB" u="sng" dirty="0">
                <a:solidFill>
                  <a:srgbClr val="FFFF00"/>
                </a:solidFill>
              </a:rPr>
              <a:t>acknowledgment</a:t>
            </a:r>
            <a:r>
              <a:rPr lang="en-GB" dirty="0">
                <a:solidFill>
                  <a:srgbClr val="FFFF00"/>
                </a:solidFill>
              </a:rPr>
              <a:t> of personal sin and the participation in sin, and asking for </a:t>
            </a:r>
            <a:r>
              <a:rPr lang="en-GB" u="sng" dirty="0">
                <a:solidFill>
                  <a:srgbClr val="FFFF00"/>
                </a:solidFill>
              </a:rPr>
              <a:t>forgiveness</a:t>
            </a:r>
            <a:r>
              <a:rPr lang="en-GB" dirty="0">
                <a:solidFill>
                  <a:srgbClr val="FFFF00"/>
                </a:solidFill>
              </a:rPr>
              <a:t>. Second, </a:t>
            </a:r>
            <a:r>
              <a:rPr lang="en-GB" u="sng" dirty="0">
                <a:solidFill>
                  <a:srgbClr val="FFFF00"/>
                </a:solidFill>
              </a:rPr>
              <a:t>conversion</a:t>
            </a:r>
            <a:r>
              <a:rPr lang="en-GB" dirty="0">
                <a:solidFill>
                  <a:srgbClr val="FFFF00"/>
                </a:solidFill>
              </a:rPr>
              <a:t> requires a </a:t>
            </a:r>
            <a:r>
              <a:rPr lang="en-GB" u="sng" dirty="0">
                <a:solidFill>
                  <a:srgbClr val="FFFF00"/>
                </a:solidFill>
              </a:rPr>
              <a:t>“thank you” for what Jesus did in His death and resurrection.</a:t>
            </a:r>
            <a:r>
              <a:rPr lang="en-GB" dirty="0">
                <a:solidFill>
                  <a:srgbClr val="FFFF00"/>
                </a:solidFill>
              </a:rPr>
              <a:t> And, finally, there is the </a:t>
            </a:r>
            <a:r>
              <a:rPr lang="en-GB" u="sng" dirty="0">
                <a:solidFill>
                  <a:srgbClr val="FFFF00"/>
                </a:solidFill>
              </a:rPr>
              <a:t>request (please!) </a:t>
            </a:r>
            <a:r>
              <a:rPr lang="en-GB" u="sng" dirty="0">
                <a:solidFill>
                  <a:schemeClr val="accent1">
                    <a:lumMod val="20000"/>
                    <a:lumOff val="80000"/>
                  </a:schemeClr>
                </a:solidFill>
              </a:rPr>
              <a:t>that the Lord come into our lives and reig</a:t>
            </a:r>
            <a:r>
              <a:rPr lang="en-GB" dirty="0">
                <a:solidFill>
                  <a:schemeClr val="accent1">
                    <a:lumMod val="20000"/>
                    <a:lumOff val="80000"/>
                  </a:schemeClr>
                </a:solidFill>
              </a:rPr>
              <a:t>n over our hearts.</a:t>
            </a:r>
          </a:p>
          <a:p>
            <a:pPr marL="0" indent="0">
              <a:buNone/>
            </a:pPr>
            <a:r>
              <a:rPr lang="en-GB" sz="1000" dirty="0"/>
              <a:t>Lozano, Neal. Unbound (p. 68).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a:bodyPr>
          <a:lstStyle/>
          <a:p>
            <a:r>
              <a:rPr lang="pl-PL" i="1" dirty="0"/>
              <a:t>"Po tym, jak Jan został wprowadzony do więzienia, Jezus udał się do Galilei, głosząc dobrą nowinę o Bogu". Nadszedł czas, powiedział. "Królestwo Boże jest blisko. Odpokutować i wierzyć dobrej nowiny!</a:t>
            </a:r>
            <a:r>
              <a:rPr lang="en-GB" i="1" dirty="0"/>
              <a:t>’’</a:t>
            </a:r>
            <a:r>
              <a:rPr lang="pl-PL" i="1" dirty="0"/>
              <a:t> </a:t>
            </a:r>
            <a:r>
              <a:rPr lang="pl-PL" dirty="0"/>
              <a:t>(Marka 1:14 – 15). Pierwsze słowa Jezusa w Ewangelii Marka są </a:t>
            </a:r>
            <a:r>
              <a:rPr lang="pl-PL" u="sng" dirty="0">
                <a:solidFill>
                  <a:srgbClr val="FFFF00"/>
                </a:solidFill>
              </a:rPr>
              <a:t>odpokutować</a:t>
            </a:r>
            <a:r>
              <a:rPr lang="pl-PL" dirty="0"/>
              <a:t>, </a:t>
            </a:r>
            <a:r>
              <a:rPr lang="pl-PL" u="sng" dirty="0">
                <a:solidFill>
                  <a:srgbClr val="FFFF00"/>
                </a:solidFill>
              </a:rPr>
              <a:t>wierzyć</a:t>
            </a:r>
            <a:r>
              <a:rPr lang="pl-PL" dirty="0"/>
              <a:t> i </a:t>
            </a:r>
            <a:r>
              <a:rPr lang="pl-PL" u="sng" dirty="0">
                <a:solidFill>
                  <a:srgbClr val="FFFF00"/>
                </a:solidFill>
              </a:rPr>
              <a:t>odbierać</a:t>
            </a:r>
            <a:r>
              <a:rPr lang="pl-PL" dirty="0"/>
              <a:t>. Głębsza konwersja zawsze wiąże się z tymi trzema.
(1) </a:t>
            </a:r>
            <a:r>
              <a:rPr lang="pl-PL" u="sng" dirty="0">
                <a:solidFill>
                  <a:srgbClr val="FFFF00"/>
                </a:solidFill>
              </a:rPr>
              <a:t>Przepraszam</a:t>
            </a:r>
            <a:r>
              <a:rPr lang="pl-PL" dirty="0"/>
              <a:t>, (2) </a:t>
            </a:r>
            <a:r>
              <a:rPr lang="pl-PL" u="sng" dirty="0">
                <a:solidFill>
                  <a:srgbClr val="FFFF00"/>
                </a:solidFill>
              </a:rPr>
              <a:t>dziękuję</a:t>
            </a:r>
            <a:r>
              <a:rPr lang="pl-PL" dirty="0"/>
              <a:t> i (3) </a:t>
            </a:r>
            <a:r>
              <a:rPr lang="pl-PL" u="sng" dirty="0">
                <a:solidFill>
                  <a:srgbClr val="FFFF00"/>
                </a:solidFill>
              </a:rPr>
              <a:t>proszę</a:t>
            </a:r>
            <a:r>
              <a:rPr lang="pl-PL" dirty="0"/>
              <a:t>.
Cała pokuta polega na wyrażeniu </a:t>
            </a:r>
            <a:r>
              <a:rPr lang="pl-PL" u="sng" dirty="0"/>
              <a:t>smutku</a:t>
            </a:r>
            <a:r>
              <a:rPr lang="pl-PL" dirty="0"/>
              <a:t>, </a:t>
            </a:r>
            <a:r>
              <a:rPr lang="pl-PL" u="sng" dirty="0"/>
              <a:t>uznaniu</a:t>
            </a:r>
            <a:r>
              <a:rPr lang="pl-PL" dirty="0"/>
              <a:t> grzechu osobistego i uczestnictwie w grzechu oraz proszenie o </a:t>
            </a:r>
            <a:r>
              <a:rPr lang="pl-PL" u="sng" dirty="0"/>
              <a:t>przebaczenie</a:t>
            </a:r>
            <a:r>
              <a:rPr lang="pl-PL" dirty="0"/>
              <a:t>. Po drugie, </a:t>
            </a:r>
            <a:r>
              <a:rPr lang="pl-PL" u="sng" dirty="0"/>
              <a:t>nawrócenie</a:t>
            </a:r>
            <a:r>
              <a:rPr lang="pl-PL" dirty="0"/>
              <a:t> wymaga </a:t>
            </a:r>
            <a:r>
              <a:rPr lang="pl-PL" u="sng" dirty="0"/>
              <a:t>"podziękowania" za to, co Jezus uczynił w jego śmierci i zmartwychwstaniu. </a:t>
            </a:r>
            <a:r>
              <a:rPr lang="pl-PL" dirty="0"/>
              <a:t>I wreszcie, jest </a:t>
            </a:r>
            <a:r>
              <a:rPr lang="pl-PL" u="sng" dirty="0"/>
              <a:t>prośba (proszę!)</a:t>
            </a:r>
            <a:r>
              <a:rPr lang="pl-PL" dirty="0"/>
              <a:t>, </a:t>
            </a:r>
            <a:r>
              <a:rPr lang="pl-PL" dirty="0">
                <a:solidFill>
                  <a:srgbClr val="FFFF00"/>
                </a:solidFill>
              </a:rPr>
              <a:t>że </a:t>
            </a:r>
            <a:r>
              <a:rPr lang="pl-PL" u="sng" dirty="0">
                <a:solidFill>
                  <a:srgbClr val="FFFF00"/>
                </a:solidFill>
              </a:rPr>
              <a:t>Pan wchodzi w nasze życie i królować </a:t>
            </a:r>
            <a:r>
              <a:rPr lang="pl-PL" dirty="0">
                <a:solidFill>
                  <a:srgbClr val="FFFF00"/>
                </a:solidFill>
              </a:rPr>
              <a:t>nad naszymi sercami.</a:t>
            </a:r>
            <a:r>
              <a:rPr lang="pl-PL" dirty="0"/>
              <a:t>
</a:t>
            </a:r>
            <a:endParaRPr lang="en-GB" dirty="0"/>
          </a:p>
        </p:txBody>
      </p:sp>
      <p:pic>
        <p:nvPicPr>
          <p:cNvPr id="6" name="Picture 5">
            <a:extLst>
              <a:ext uri="{FF2B5EF4-FFF2-40B4-BE49-F238E27FC236}">
                <a16:creationId xmlns:a16="http://schemas.microsoft.com/office/drawing/2014/main" xmlns="" id="{A5EF650D-951E-48BD-9E2D-002EEBF7051D}"/>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3336499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729843"/>
            <a:ext cx="5749636" cy="5964572"/>
          </a:xfrm>
        </p:spPr>
        <p:txBody>
          <a:bodyPr>
            <a:normAutofit lnSpcReduction="10000"/>
          </a:bodyPr>
          <a:lstStyle/>
          <a:p>
            <a:r>
              <a:rPr lang="en-GB" dirty="0">
                <a:solidFill>
                  <a:srgbClr val="FFFF00"/>
                </a:solidFill>
              </a:rPr>
              <a:t>If you are “stuck,” in some way struggling with this whole idea of being a sinner, I suggest, again, that you look not at yourself but at Jesus, the crucified One, who gave Himself for you. Then acknowledge that you are a sinner; be honest and name your sins.</a:t>
            </a:r>
          </a:p>
          <a:p>
            <a:r>
              <a:rPr lang="en-GB" dirty="0">
                <a:solidFill>
                  <a:srgbClr val="FFFF00"/>
                </a:solidFill>
              </a:rPr>
              <a:t>Name the sins of the prodigal or the sins of the older brother. </a:t>
            </a:r>
            <a:r>
              <a:rPr lang="en-GB" u="sng" dirty="0">
                <a:solidFill>
                  <a:srgbClr val="FFFF00"/>
                </a:solidFill>
              </a:rPr>
              <a:t>If you need help ask the Holy Spirit to guide you as you pray, </a:t>
            </a:r>
            <a:r>
              <a:rPr lang="en-GB" u="sng" dirty="0">
                <a:solidFill>
                  <a:schemeClr val="accent1">
                    <a:lumMod val="20000"/>
                    <a:lumOff val="80000"/>
                  </a:schemeClr>
                </a:solidFill>
              </a:rPr>
              <a:t>“Search me, O God, and know my heart! Test me and know my thoughts!”</a:t>
            </a:r>
            <a:r>
              <a:rPr lang="en-GB" u="sng" dirty="0">
                <a:solidFill>
                  <a:srgbClr val="FFFF00"/>
                </a:solidFill>
              </a:rPr>
              <a:t> (Psalm 139:23).</a:t>
            </a:r>
          </a:p>
          <a:p>
            <a:r>
              <a:rPr lang="en-GB" i="1" dirty="0"/>
              <a:t>Lord, I am a sinner; I come before You to tell You I am sorry for all my sins. Thank You for giving Your life for me, that I might be forgiven and come home to You. Please come and be Lord of my life; I want to live in Your kingdom with the freedom of a child of God. Speak to me as I continue to read this book. Lead me to the deeper freedom that is found in knowing Your love.</a:t>
            </a:r>
            <a:endParaRPr lang="en-GB" dirty="0"/>
          </a:p>
          <a:p>
            <a:pPr marL="0" indent="0">
              <a:buNone/>
            </a:pPr>
            <a:r>
              <a:rPr lang="en-GB" sz="1000" dirty="0"/>
              <a:t>Lozano, Neal. Unbound (p. 68).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lnSpcReduction="10000"/>
          </a:bodyPr>
          <a:lstStyle/>
          <a:p>
            <a:r>
              <a:rPr lang="pl-PL" dirty="0"/>
              <a:t>Jeśli jesteś "zatrzymany", w jakiś sposób zmaga się z tą całą ideą bycia grzesznikiem, proponuję, znowu, że nie patrzysz na siebie, ale na Jezusa, ukrzyżowanego, który dał się dla Ciebie. Następnie potwierdź, że jesteś grzesznikiem; bądż uczciwi i nazwij swoje grzechy.
Nazwij grzechy tego prodigalnego lub grzechów starszego brata. </a:t>
            </a:r>
            <a:r>
              <a:rPr lang="pl-PL" u="sng" dirty="0"/>
              <a:t>Jeśli potrzebujesz pomocy, poproś Ducha Świętego, aby Cię poprowadzić, kiedy się modlicie: </a:t>
            </a:r>
            <a:r>
              <a:rPr lang="pl-PL" u="sng" dirty="0">
                <a:solidFill>
                  <a:srgbClr val="FFFF00"/>
                </a:solidFill>
              </a:rPr>
              <a:t>"Szukaj mnie, O Boże, i znam moje serce! Przetestuj mnie i Poznaj moje myśli! " </a:t>
            </a:r>
            <a:r>
              <a:rPr lang="pl-PL" u="sng" dirty="0"/>
              <a:t>(Psalm 139:23).</a:t>
            </a:r>
            <a:r>
              <a:rPr lang="pl-PL" dirty="0"/>
              <a:t>
</a:t>
            </a:r>
            <a:r>
              <a:rPr lang="pl-PL" i="1" dirty="0"/>
              <a:t>Panie, jestem grzesznikiem; Przychodzę przed Tobą, abyście Ci powiedzieli, przepraszam za wszystkie moje grzechy. Dziękujemy Ci za to, że oddam swoje życie dla mnie, że mógłbym wybaczać i wrócić do domu. Proszę przyjść i być panem mojego życia; Pragnę żyć w waszym Królestwie z wolnością dziecka Bożego. Mów do mnie, jak nadal czytać tę książkę. Prowadź mnie do głębszej wolności, która znajduje się w Poznaniu Twojej miłości.</a:t>
            </a:r>
            <a:r>
              <a:rPr lang="pl-PL" dirty="0"/>
              <a:t>
</a:t>
            </a:r>
            <a:endParaRPr lang="en-GB" dirty="0"/>
          </a:p>
        </p:txBody>
      </p:sp>
      <p:pic>
        <p:nvPicPr>
          <p:cNvPr id="5" name="Picture 4">
            <a:extLst>
              <a:ext uri="{FF2B5EF4-FFF2-40B4-BE49-F238E27FC236}">
                <a16:creationId xmlns:a16="http://schemas.microsoft.com/office/drawing/2014/main" xmlns="" id="{14912BD9-88CD-402A-B16C-3049E30166F4}"/>
              </a:ext>
            </a:extLst>
          </p:cNvPr>
          <p:cNvPicPr>
            <a:picLocks noChangeAspect="1"/>
          </p:cNvPicPr>
          <p:nvPr/>
        </p:nvPicPr>
        <p:blipFill>
          <a:blip r:embed="rId2">
            <a:alphaModFix amt="35000"/>
          </a:blip>
          <a:stretch>
            <a:fillRect/>
          </a:stretch>
        </p:blipFill>
        <p:spPr>
          <a:xfrm>
            <a:off x="4572840" y="2300428"/>
            <a:ext cx="2251731" cy="3487976"/>
          </a:xfrm>
          <a:prstGeom prst="rect">
            <a:avLst/>
          </a:prstGeom>
        </p:spPr>
      </p:pic>
      <p:pic>
        <p:nvPicPr>
          <p:cNvPr id="6" name="Picture 5">
            <a:extLst>
              <a:ext uri="{FF2B5EF4-FFF2-40B4-BE49-F238E27FC236}">
                <a16:creationId xmlns:a16="http://schemas.microsoft.com/office/drawing/2014/main" xmlns="" id="{46A1C6E7-CD1E-4A14-8922-1FB6B17EDE4B}"/>
              </a:ext>
            </a:extLst>
          </p:cNvPr>
          <p:cNvPicPr>
            <a:picLocks noChangeAspect="1"/>
          </p:cNvPicPr>
          <p:nvPr/>
        </p:nvPicPr>
        <p:blipFill>
          <a:blip r:embed="rId3"/>
          <a:stretch>
            <a:fillRect/>
          </a:stretch>
        </p:blipFill>
        <p:spPr>
          <a:xfrm>
            <a:off x="3505010" y="371067"/>
            <a:ext cx="710831" cy="710831"/>
          </a:xfrm>
          <a:prstGeom prst="rect">
            <a:avLst/>
          </a:prstGeom>
        </p:spPr>
      </p:pic>
    </p:spTree>
    <p:extLst>
      <p:ext uri="{BB962C8B-B14F-4D97-AF65-F5344CB8AC3E}">
        <p14:creationId xmlns:p14="http://schemas.microsoft.com/office/powerpoint/2010/main" val="21104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4688429" cy="5338605"/>
          </a:xfrm>
        </p:spPr>
        <p:txBody>
          <a:bodyPr>
            <a:normAutofit fontScale="85000" lnSpcReduction="20000"/>
          </a:bodyPr>
          <a:lstStyle/>
          <a:p>
            <a:pPr marL="0" indent="0">
              <a:buNone/>
            </a:pPr>
            <a:r>
              <a:rPr lang="en-GB" dirty="0">
                <a:solidFill>
                  <a:srgbClr val="FFFF00"/>
                </a:solidFill>
              </a:rPr>
              <a:t>Five Keys </a:t>
            </a:r>
          </a:p>
          <a:p>
            <a:r>
              <a:rPr lang="en-GB" dirty="0">
                <a:solidFill>
                  <a:srgbClr val="FFFF00"/>
                </a:solidFill>
              </a:rPr>
              <a:t>1. Repentance and faith </a:t>
            </a:r>
          </a:p>
          <a:p>
            <a:r>
              <a:rPr lang="en-GB" dirty="0">
                <a:solidFill>
                  <a:srgbClr val="FFFF00"/>
                </a:solidFill>
              </a:rPr>
              <a:t>2. Forgiveness </a:t>
            </a:r>
          </a:p>
          <a:p>
            <a:r>
              <a:rPr lang="en-GB" dirty="0">
                <a:solidFill>
                  <a:srgbClr val="FFFF00"/>
                </a:solidFill>
              </a:rPr>
              <a:t>3. Renouncing the work of your enemies </a:t>
            </a:r>
          </a:p>
          <a:p>
            <a:r>
              <a:rPr lang="en-GB" dirty="0">
                <a:solidFill>
                  <a:srgbClr val="FFFF00"/>
                </a:solidFill>
              </a:rPr>
              <a:t>4. Standing in the authority you have in Christ </a:t>
            </a:r>
          </a:p>
          <a:p>
            <a:r>
              <a:rPr lang="en-GB" dirty="0">
                <a:solidFill>
                  <a:srgbClr val="FFFF00"/>
                </a:solidFill>
              </a:rPr>
              <a:t>5. Receiving God’s blessing of your identity and destiny.</a:t>
            </a:r>
          </a:p>
          <a:p>
            <a:endParaRPr lang="en-GB" dirty="0">
              <a:solidFill>
                <a:srgbClr val="FFFF00"/>
              </a:solidFill>
            </a:endParaRPr>
          </a:p>
          <a:p>
            <a:pPr marL="0" indent="0">
              <a:buNone/>
            </a:pPr>
            <a:r>
              <a:rPr lang="en-GB" dirty="0">
                <a:solidFill>
                  <a:srgbClr val="FFFF00"/>
                </a:solidFill>
              </a:rPr>
              <a:t>They don’t have to be used in this order.</a:t>
            </a:r>
          </a:p>
          <a:p>
            <a:pPr marL="0" indent="0">
              <a:buNone/>
            </a:pPr>
            <a:r>
              <a:rPr lang="en-GB" dirty="0">
                <a:solidFill>
                  <a:srgbClr val="FFFF00"/>
                </a:solidFill>
              </a:rPr>
              <a:t>Consider if there is one or several that you have not used properly. As you do, meditate on the words of Jesus: </a:t>
            </a:r>
          </a:p>
          <a:p>
            <a:pPr marL="0" indent="0">
              <a:buNone/>
            </a:pPr>
            <a:r>
              <a:rPr lang="en-GB" dirty="0">
                <a:solidFill>
                  <a:srgbClr val="FFFF00"/>
                </a:solidFill>
              </a:rPr>
              <a:t>“</a:t>
            </a:r>
            <a:r>
              <a:rPr lang="en-GB" i="1" u="sng" dirty="0">
                <a:solidFill>
                  <a:srgbClr val="FFFF00"/>
                </a:solidFill>
              </a:rPr>
              <a:t>Here I am! I stand at the door and knock</a:t>
            </a:r>
            <a:r>
              <a:rPr lang="en-GB" i="1" dirty="0">
                <a:solidFill>
                  <a:srgbClr val="FFFF00"/>
                </a:solidFill>
              </a:rPr>
              <a:t>. If anyone hears my voice and opens the door, I will come in and eat with him, and he with me” </a:t>
            </a:r>
            <a:r>
              <a:rPr lang="en-GB" dirty="0">
                <a:solidFill>
                  <a:srgbClr val="FFFF00"/>
                </a:solidFill>
              </a:rPr>
              <a:t>(Revelation 3:20)</a:t>
            </a:r>
          </a:p>
          <a:p>
            <a:pPr marL="0" indent="0">
              <a:buNone/>
            </a:pPr>
            <a:r>
              <a:rPr lang="en-GB" dirty="0">
                <a:solidFill>
                  <a:srgbClr val="FFFF00"/>
                </a:solidFill>
              </a:rPr>
              <a:t>These keys will </a:t>
            </a:r>
            <a:r>
              <a:rPr lang="en-GB" u="sng" dirty="0">
                <a:solidFill>
                  <a:srgbClr val="FFFF00"/>
                </a:solidFill>
              </a:rPr>
              <a:t>open</a:t>
            </a:r>
            <a:r>
              <a:rPr lang="en-GB" dirty="0">
                <a:solidFill>
                  <a:srgbClr val="FFFF00"/>
                </a:solidFill>
              </a:rPr>
              <a:t> your inner doors to the abundant life Christ promised and </a:t>
            </a:r>
            <a:r>
              <a:rPr lang="en-GB" u="sng" dirty="0">
                <a:solidFill>
                  <a:srgbClr val="FFFF00"/>
                </a:solidFill>
              </a:rPr>
              <a:t>close</a:t>
            </a:r>
            <a:r>
              <a:rPr lang="en-GB" dirty="0">
                <a:solidFill>
                  <a:srgbClr val="FFFF00"/>
                </a:solidFill>
              </a:rPr>
              <a:t> the doors through which evil spirits gain access to your life.</a:t>
            </a:r>
          </a:p>
          <a:p>
            <a:pPr marL="0" indent="0">
              <a:buNone/>
            </a:pPr>
            <a:r>
              <a:rPr lang="en-GB" sz="1000" dirty="0"/>
              <a:t>Lozano, Neal. Unbound (pp. 56-57).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7521951" y="1331731"/>
            <a:ext cx="4414387" cy="5338605"/>
          </a:xfrm>
        </p:spPr>
        <p:txBody>
          <a:bodyPr>
            <a:normAutofit fontScale="85000" lnSpcReduction="20000"/>
          </a:bodyPr>
          <a:lstStyle/>
          <a:p>
            <a:r>
              <a:rPr lang="pl-PL" dirty="0"/>
              <a:t>Pięć kluczy 
1. pokuta i wiara 
2. przebaczenie 
3. zrzekł się pracy swoich wrogów 
4. stojąc w autorytetu, który macie w Chrystusie 
5. otrzymanie Bożego błogosławieństwa waszej tożsamości i przeznaczenia.</a:t>
            </a:r>
            <a:endParaRPr lang="en-GB" dirty="0"/>
          </a:p>
          <a:p>
            <a:pPr marL="0" indent="0">
              <a:buNone/>
            </a:pPr>
            <a:r>
              <a:rPr lang="pl-PL" dirty="0"/>
              <a:t>
Nie muszą być używane w tej kolejności.
Zastanów się, czy istnieje jeden lub kilka, które nie zostały prawidłowo użyte. Jak to zrobić, rozważać słowa Jezusa: 
"Oto jestem! Stoja przy drzwiach i Pukam. Jeśli ktoś słyszy mój głos i otworzy drzwi, przyjdą i jedzą z nim, a on ze mną "(Objawienie 3:20)
Te klucze </a:t>
            </a:r>
            <a:r>
              <a:rPr lang="pl-PL" u="sng" dirty="0"/>
              <a:t>otworzy</a:t>
            </a:r>
            <a:r>
              <a:rPr lang="pl-PL" dirty="0"/>
              <a:t> swoje wewnętrzne drzwi do obfitego życia Chrystus obiecał i </a:t>
            </a:r>
            <a:r>
              <a:rPr lang="pl-PL" u="sng" dirty="0"/>
              <a:t>zamknąć</a:t>
            </a:r>
            <a:r>
              <a:rPr lang="pl-PL" dirty="0"/>
              <a:t> drzwi, przez które złe duchy uzyskać dostęp do Twojego życia.
</a:t>
            </a:r>
            <a:endParaRPr lang="en-GB" dirty="0"/>
          </a:p>
        </p:txBody>
      </p:sp>
      <p:sp>
        <p:nvSpPr>
          <p:cNvPr id="8" name="Title 1">
            <a:extLst>
              <a:ext uri="{FF2B5EF4-FFF2-40B4-BE49-F238E27FC236}">
                <a16:creationId xmlns:a16="http://schemas.microsoft.com/office/drawing/2014/main" xmlns="" id="{6CC0A2FD-06A4-4C1F-A10B-0C555A8E70E8}"/>
              </a:ext>
            </a:extLst>
          </p:cNvPr>
          <p:cNvSpPr txBox="1">
            <a:spLocks/>
          </p:cNvSpPr>
          <p:nvPr/>
        </p:nvSpPr>
        <p:spPr>
          <a:xfrm>
            <a:off x="685802" y="338665"/>
            <a:ext cx="11312233" cy="72813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chapter 1 – </a:t>
            </a:r>
            <a:r>
              <a:rPr lang="en-GB" dirty="0">
                <a:solidFill>
                  <a:srgbClr val="FFFF00"/>
                </a:solidFill>
              </a:rPr>
              <a:t>1</a:t>
            </a:r>
            <a:r>
              <a:rPr lang="en-GB" baseline="30000" dirty="0">
                <a:solidFill>
                  <a:srgbClr val="FFFF00"/>
                </a:solidFill>
              </a:rPr>
              <a:t>st</a:t>
            </a:r>
            <a:r>
              <a:rPr lang="en-GB" dirty="0">
                <a:solidFill>
                  <a:srgbClr val="FFFF00"/>
                </a:solidFill>
              </a:rPr>
              <a:t>        I repent, I believe</a:t>
            </a:r>
            <a:r>
              <a:rPr lang="en-GB" dirty="0"/>
              <a:t>/ </a:t>
            </a:r>
            <a:r>
              <a:rPr lang="pl-PL" dirty="0"/>
              <a:t>Żałuję, wierzę</a:t>
            </a:r>
            <a:endParaRPr lang="en-GB" dirty="0"/>
          </a:p>
        </p:txBody>
      </p:sp>
      <p:pic>
        <p:nvPicPr>
          <p:cNvPr id="9" name="Picture 8">
            <a:extLst>
              <a:ext uri="{FF2B5EF4-FFF2-40B4-BE49-F238E27FC236}">
                <a16:creationId xmlns:a16="http://schemas.microsoft.com/office/drawing/2014/main" xmlns="" id="{51F4692F-1721-4D39-A70B-E2947490A73A}"/>
              </a:ext>
            </a:extLst>
          </p:cNvPr>
          <p:cNvPicPr>
            <a:picLocks noChangeAspect="1"/>
          </p:cNvPicPr>
          <p:nvPr/>
        </p:nvPicPr>
        <p:blipFill>
          <a:blip r:embed="rId2"/>
          <a:stretch>
            <a:fillRect/>
          </a:stretch>
        </p:blipFill>
        <p:spPr>
          <a:xfrm>
            <a:off x="3773457" y="347316"/>
            <a:ext cx="710831" cy="710831"/>
          </a:xfrm>
          <a:prstGeom prst="rect">
            <a:avLst/>
          </a:prstGeom>
        </p:spPr>
      </p:pic>
      <p:pic>
        <p:nvPicPr>
          <p:cNvPr id="2050" name="Picture 2" descr="The Light of the World Painting by William Holman Hunt">
            <a:extLst>
              <a:ext uri="{FF2B5EF4-FFF2-40B4-BE49-F238E27FC236}">
                <a16:creationId xmlns:a16="http://schemas.microsoft.com/office/drawing/2014/main" xmlns="" id="{3DE89FE3-B92D-443E-A9AA-E84A52C3E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393" y="1180729"/>
            <a:ext cx="2615408" cy="500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07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fade">
                                      <p:cBhvr>
                                        <p:cTn id="50" dur="500"/>
                                        <p:tgtEl>
                                          <p:spTgt spid="20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fontScale="90000"/>
          </a:bodyPr>
          <a:lstStyle/>
          <a:p>
            <a:r>
              <a:rPr lang="en-GB" dirty="0"/>
              <a:t>Part 1 – 1</a:t>
            </a:r>
            <a:r>
              <a:rPr lang="en-GB" baseline="30000" dirty="0"/>
              <a:t>st</a:t>
            </a:r>
            <a:r>
              <a:rPr lang="en-GB" dirty="0"/>
              <a:t> key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lstStyle/>
          <a:p>
            <a:r>
              <a:rPr lang="en-GB" dirty="0">
                <a:solidFill>
                  <a:srgbClr val="FFFF00"/>
                </a:solidFill>
              </a:rPr>
              <a:t>In the next chapter Neal L. shares with us how to remove the greatest obstacle to receiving God’s forgiveness and mercy.</a:t>
            </a:r>
          </a:p>
          <a:p>
            <a:endParaRPr lang="en-GB" dirty="0"/>
          </a:p>
          <a:p>
            <a:endParaRPr lang="en-GB" dirty="0"/>
          </a:p>
          <a:p>
            <a:r>
              <a:rPr lang="en-GB" sz="1000" dirty="0"/>
              <a:t>Lozano, Neal. Unbound (p. 69).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4641231"/>
          </a:xfrm>
        </p:spPr>
        <p:txBody>
          <a:bodyPr/>
          <a:lstStyle/>
          <a:p>
            <a:r>
              <a:rPr lang="pl-PL" dirty="0"/>
              <a:t>W następnym rozdziale Neal L. dzieli się z nami, jak usunąć największą przeszkodę dla otrzymania Bożego przebaczenia i miłosierdzia.
</a:t>
            </a:r>
            <a:endParaRPr lang="en-GB" dirty="0"/>
          </a:p>
        </p:txBody>
      </p:sp>
      <p:pic>
        <p:nvPicPr>
          <p:cNvPr id="5" name="Picture 4">
            <a:extLst>
              <a:ext uri="{FF2B5EF4-FFF2-40B4-BE49-F238E27FC236}">
                <a16:creationId xmlns:a16="http://schemas.microsoft.com/office/drawing/2014/main" xmlns="" id="{3780362D-981D-45DB-9289-8AB76BE046A3}"/>
              </a:ext>
            </a:extLst>
          </p:cNvPr>
          <p:cNvPicPr>
            <a:picLocks noChangeAspect="1"/>
          </p:cNvPicPr>
          <p:nvPr/>
        </p:nvPicPr>
        <p:blipFill>
          <a:blip r:embed="rId2"/>
          <a:stretch>
            <a:fillRect/>
          </a:stretch>
        </p:blipFill>
        <p:spPr>
          <a:xfrm>
            <a:off x="3505010" y="371067"/>
            <a:ext cx="710831" cy="710831"/>
          </a:xfrm>
          <a:prstGeom prst="rect">
            <a:avLst/>
          </a:prstGeom>
        </p:spPr>
      </p:pic>
    </p:spTree>
    <p:extLst>
      <p:ext uri="{BB962C8B-B14F-4D97-AF65-F5344CB8AC3E}">
        <p14:creationId xmlns:p14="http://schemas.microsoft.com/office/powerpoint/2010/main" val="304090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1312233" cy="728135"/>
          </a:xfrm>
        </p:spPr>
        <p:txBody>
          <a:bodyPr>
            <a:normAutofit/>
          </a:bodyPr>
          <a:lstStyle/>
          <a:p>
            <a:r>
              <a:rPr lang="en-GB" dirty="0"/>
              <a:t>Part 1 – 1</a:t>
            </a:r>
            <a:r>
              <a:rPr lang="en-GB" baseline="30000" dirty="0"/>
              <a:t>st</a:t>
            </a:r>
            <a:r>
              <a:rPr lang="en-GB" dirty="0"/>
              <a:t>          -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208546" cy="5338605"/>
          </a:xfrm>
        </p:spPr>
        <p:txBody>
          <a:bodyPr>
            <a:normAutofit fontScale="92500" lnSpcReduction="10000"/>
          </a:bodyPr>
          <a:lstStyle/>
          <a:p>
            <a:pPr marL="0" indent="0">
              <a:buNone/>
            </a:pPr>
            <a:r>
              <a:rPr lang="en-GB" i="1" dirty="0">
                <a:solidFill>
                  <a:srgbClr val="FFFF00"/>
                </a:solidFill>
              </a:rPr>
              <a:t>A Prodigal Son’s Return</a:t>
            </a:r>
          </a:p>
          <a:p>
            <a:r>
              <a:rPr lang="en-GB" i="1" dirty="0">
                <a:solidFill>
                  <a:srgbClr val="FFFF00"/>
                </a:solidFill>
              </a:rPr>
              <a:t>Mike, a 26-year-old, who was mentioned earlier on in the book, was on the fast track of success, advancing quickly in a telecommunications company. One day he found himself cornered at a lunch reunion with Betsy, a former co-worker who was visiting from out of town. Mike, a Catholic, had great respect for her integrity and how she lived her Christian commitment as a Baptist. As a co-worker she had taken an interest in Mike, talking with him about the Lord. Betsy was very direct. Before they ordered lunch, she looked straight at him with her deep brown eyes. “How are you and Jesus doing?” she asked. Mike generally thought he was doing great. He had money, influence and personality. Everyone liked him, except those who got in his way. But this question probed deeper. Mike wasn’t doing too well with Jesus. The question exposed his world of alcohol, drugs and pleasure-seeking. “I’m not doing too well,” he responded honestly, with a sudden sense of spiritual hunger.</a:t>
            </a:r>
          </a:p>
          <a:p>
            <a:r>
              <a:rPr lang="en-GB" sz="1100" dirty="0"/>
              <a:t>Lozano, Neal. Unbound (p. 57).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233020" y="1066800"/>
            <a:ext cx="5521734" cy="5338605"/>
          </a:xfrm>
        </p:spPr>
        <p:txBody>
          <a:bodyPr>
            <a:normAutofit fontScale="92500" lnSpcReduction="10000"/>
          </a:bodyPr>
          <a:lstStyle/>
          <a:p>
            <a:r>
              <a:rPr lang="pl-PL" i="1" dirty="0"/>
              <a:t>Powrót syna Prodigala
Mike, 26-letni, który został wymieniony wcześniej w książce, był na szybkim torze sukcesu, szybko rozwijającym się w firmie telekomunikacyjnej. Pewnego dnia znalazł się w zjeździe na lunch z Betsy, byłego współpracownika, który odwiedzał z miasta. Mike, katolicki, miał wielki szacunek dla jej integralności i jak żyła jej chrześcijańskie zaangażowanie jako Chrzciciela. Jako współpracownik zainteresował się Mike, rozmawiając z nim o Panu. Betsy był bardzo bezpośredni. Przed zamówieniem obiad, spojrzała prosto na niego z jej głębokie brązowe oczy. "Jak się Pan i Jezus robi?", zapytała. Mike ogólnie myślał, że robi wielkie. Miał pieniądze, wpływy i osobowość. Wszyscy go lubił, z wyjątkiem tych, którzy dostał na jego drodze. Ale to pytanie sondowany głębiej. Mike nie robił zbyt dobrze z Jezusem. Pytanie ujawniane jego świat alkoholu, narkotyków i poszukiwania przyjemności. "Nie robię zbyt dobrze," odpowiedział szczerze, z nagłym poczuciem duchowego głodu.</a:t>
            </a:r>
            <a:endParaRPr lang="en-GB" i="1" dirty="0"/>
          </a:p>
        </p:txBody>
      </p:sp>
      <p:pic>
        <p:nvPicPr>
          <p:cNvPr id="6" name="Picture 5">
            <a:extLst>
              <a:ext uri="{FF2B5EF4-FFF2-40B4-BE49-F238E27FC236}">
                <a16:creationId xmlns:a16="http://schemas.microsoft.com/office/drawing/2014/main" xmlns="" id="{5F9450BB-8951-40A7-807D-52174302F396}"/>
              </a:ext>
            </a:extLst>
          </p:cNvPr>
          <p:cNvPicPr>
            <a:picLocks noChangeAspect="1"/>
          </p:cNvPicPr>
          <p:nvPr/>
        </p:nvPicPr>
        <p:blipFill>
          <a:blip r:embed="rId2"/>
          <a:stretch>
            <a:fillRect/>
          </a:stretch>
        </p:blipFill>
        <p:spPr>
          <a:xfrm>
            <a:off x="3068782" y="338665"/>
            <a:ext cx="710831" cy="710831"/>
          </a:xfrm>
          <a:prstGeom prst="rect">
            <a:avLst/>
          </a:prstGeom>
        </p:spPr>
      </p:pic>
    </p:spTree>
    <p:extLst>
      <p:ext uri="{BB962C8B-B14F-4D97-AF65-F5344CB8AC3E}">
        <p14:creationId xmlns:p14="http://schemas.microsoft.com/office/powerpoint/2010/main" val="30811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a:bodyPr>
          <a:lstStyle/>
          <a:p>
            <a:r>
              <a:rPr lang="en-GB" dirty="0"/>
              <a:t>Part 1 –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lnSpcReduction="10000"/>
          </a:bodyPr>
          <a:lstStyle/>
          <a:p>
            <a:r>
              <a:rPr lang="en-GB" i="1" dirty="0">
                <a:solidFill>
                  <a:srgbClr val="FFFF00"/>
                </a:solidFill>
              </a:rPr>
              <a:t>About ten years earlier Mike had vowed he would not be a hypocrite. If he was living a life that did not reflect his faith, he would not go to church. But now as he listened to Betsy, he confronted the most basic question: Do I really believe in Jesus? If I do, how can I trust that this is not just an empty promise, a dead end? Maybe he’d give the Christian life a try, but where to start?</a:t>
            </a:r>
          </a:p>
          <a:p>
            <a:r>
              <a:rPr lang="en-GB" i="1" dirty="0">
                <a:solidFill>
                  <a:srgbClr val="FFFF00"/>
                </a:solidFill>
              </a:rPr>
              <a:t>“Why don’t you just ask Jesus to come and get you?” she said.</a:t>
            </a:r>
          </a:p>
          <a:p>
            <a:r>
              <a:rPr lang="en-GB" i="1" dirty="0">
                <a:solidFill>
                  <a:srgbClr val="FFFF00"/>
                </a:solidFill>
              </a:rPr>
              <a:t>Mike could take that first step. With sincerity he repeated, “Jesus, come and get me!” “Now what?” he asked Betsy. “Do you have a Bible? Read your Bible every night as if it were God’s word to you and Jesus is who He says He is. You might start with John’s gospel,” Betsy challenged him. “Okay, is that it?” Mike wanted to know. “Keep asking Jesus to come and get you, and go back to church.”</a:t>
            </a:r>
          </a:p>
          <a:p>
            <a:pPr marL="0" indent="0">
              <a:buNone/>
            </a:pPr>
            <a:r>
              <a:rPr lang="en-GB" sz="1000" dirty="0"/>
              <a:t>Lozano, Neal. Unbound (p. 58).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lnSpcReduction="10000"/>
          </a:bodyPr>
          <a:lstStyle/>
          <a:p>
            <a:r>
              <a:rPr lang="pl-PL" i="1" dirty="0"/>
              <a:t>Około dziesięć lat wcześniej Mike miał ślubował, że nie będzie hipokrytą. Jeśli żyje życiem, które nie odzwierciedla jego wiary, nie pójdzie do Kościoła. Ale teraz, kiedy słuchał Betsy, skonkonował najbardziej podstawowe pytanie: Czy naprawdę wierzę w Jezusa? W jaki sposób mogę zaufać, że nie jest to tylko pusta obietnica, ślepa końcówka? Może on dać życie chrześcijańskie spróbować, ale gdzie zacząć?
"Dlaczego nie tylko zapytać Jezusa przyjść i dostać?" powiedziała.
Mike może podjąć ten pierwszy krok. Z szczerością powtarzał: "Jezu, Przyjdźcie i zchodź mnie!" "Teraz co?" zapytał Betsy. "Czy masz Biblię? Czytać Biblię każdej nocy, jakby to było słowo Boże do Ciebie i Jezus jest tym, kim on mówi, że jest. Możesz zacząć od Ewangelii Jana: "Betsy zakwestionował go. "OK, to jest to, że?" Mike chciał wiedzieć. "Ciągle prosząc Jezusa przyjść i dostać, i wrócić do Kościoła."</a:t>
            </a:r>
            <a:r>
              <a:rPr lang="pl-PL" dirty="0"/>
              <a:t>
</a:t>
            </a:r>
            <a:endParaRPr lang="en-GB" dirty="0"/>
          </a:p>
        </p:txBody>
      </p:sp>
      <p:pic>
        <p:nvPicPr>
          <p:cNvPr id="5" name="Picture 4">
            <a:extLst>
              <a:ext uri="{FF2B5EF4-FFF2-40B4-BE49-F238E27FC236}">
                <a16:creationId xmlns:a16="http://schemas.microsoft.com/office/drawing/2014/main" xmlns="" id="{1F119C09-2CEF-436D-9F21-71D5B64D8D23}"/>
              </a:ext>
            </a:extLst>
          </p:cNvPr>
          <p:cNvPicPr>
            <a:picLocks noChangeAspect="1"/>
          </p:cNvPicPr>
          <p:nvPr/>
        </p:nvPicPr>
        <p:blipFill>
          <a:blip r:embed="rId2"/>
          <a:stretch>
            <a:fillRect/>
          </a:stretch>
        </p:blipFill>
        <p:spPr>
          <a:xfrm>
            <a:off x="3093949" y="347054"/>
            <a:ext cx="710831" cy="710831"/>
          </a:xfrm>
          <a:prstGeom prst="rect">
            <a:avLst/>
          </a:prstGeom>
        </p:spPr>
      </p:pic>
    </p:spTree>
    <p:extLst>
      <p:ext uri="{BB962C8B-B14F-4D97-AF65-F5344CB8AC3E}">
        <p14:creationId xmlns:p14="http://schemas.microsoft.com/office/powerpoint/2010/main" val="397671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a:bodyPr>
          <a:lstStyle/>
          <a:p>
            <a:r>
              <a:rPr lang="en-GB" dirty="0"/>
              <a:t>Part 1 –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lstStyle/>
          <a:p>
            <a:r>
              <a:rPr lang="en-GB" i="1" dirty="0">
                <a:solidFill>
                  <a:srgbClr val="FFFF00"/>
                </a:solidFill>
              </a:rPr>
              <a:t>Mike found the unread Bible his grandfather had given him for his confirmation. Each night he read and in the morning he got out of bed and immediately went to his knees. “Come and get me, Jesus,” he prayed, followed quickly by, “In the name of the Father and of the Son and of the Holy Spirit, Amen.” Two months later on a Wednesday evening, he sensed an inner voice urging, “Go to church.”</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000" dirty="0"/>
              <a:t>Lozano, Neal. Unbound (p. 58).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lstStyle/>
          <a:p>
            <a:r>
              <a:rPr lang="pl-PL" i="1" dirty="0"/>
              <a:t>Mike znalazł nieprzeczytane Biblii jego dziadek dał mu za potwierdzenie. Każdej nocy czytał i rano wyszedł z łóżka i natychmiast udał się na kolana. "Przyjdźcie i Pochodź do mnie, Jezu," modlił się, podążał szybko, "w imię Ojca i syna i Ducha Świętego, Amen". Dwa miesiące później, w środę wieczorem, wyczował wewnętrzny głos wzywając, "Idź do Kościoła".</a:t>
            </a:r>
            <a:endParaRPr lang="en-GB" i="1"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xmlns="" id="{0A16F3FC-BDFD-40B2-9A62-BCEB46A013FC}"/>
              </a:ext>
            </a:extLst>
          </p:cNvPr>
          <p:cNvPicPr>
            <a:picLocks noChangeAspect="1"/>
          </p:cNvPicPr>
          <p:nvPr/>
        </p:nvPicPr>
        <p:blipFill>
          <a:blip r:embed="rId2"/>
          <a:stretch>
            <a:fillRect/>
          </a:stretch>
        </p:blipFill>
        <p:spPr>
          <a:xfrm>
            <a:off x="3068782" y="338665"/>
            <a:ext cx="710831" cy="710831"/>
          </a:xfrm>
          <a:prstGeom prst="rect">
            <a:avLst/>
          </a:prstGeom>
        </p:spPr>
      </p:pic>
    </p:spTree>
    <p:extLst>
      <p:ext uri="{BB962C8B-B14F-4D97-AF65-F5344CB8AC3E}">
        <p14:creationId xmlns:p14="http://schemas.microsoft.com/office/powerpoint/2010/main" val="425914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a:bodyPr>
          <a:lstStyle/>
          <a:p>
            <a:r>
              <a:rPr lang="en-GB" dirty="0"/>
              <a:t>Part 1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10000"/>
          </a:bodyPr>
          <a:lstStyle/>
          <a:p>
            <a:r>
              <a:rPr lang="en-GB" i="1" dirty="0">
                <a:solidFill>
                  <a:srgbClr val="FFFF00"/>
                </a:solidFill>
              </a:rPr>
              <a:t>“Go to church.” This time it sounded like a command; he could not ignore it. Turning his car in the direction of a local church, he reasoned it couldn’t hurt, for who would be at a Catholic church on a Wednesday night? In the church Mike was surprised to find seventy people in the front pews. He sat down alone in the back. At that moment the priest came out to apologize for being late; his car had broken down. It was as if God had delayed the meeting, waiting for Mike to arrive. The priest explained that they were there for the fifth week of the Life in the Spirit Seminar. They were going to pray for the filling of the Holy Spirit for those who wanted to receive Jesus as their Lord. Knowing he wasn’t part of the program, Mike stood up to leave. As he rose, he heard the priest say, “Can you hear me in the back? If you came closer I wouldn’t have to speak so loudly.” Now he was stuck. A few minutes later Father John diverted from his planned script. “I see a few faces that are new to the group, and the Lord put on my heart that at least one of the newcomers has really been crying out to God, and in</a:t>
            </a:r>
          </a:p>
          <a:p>
            <a:endParaRPr lang="en-GB" dirty="0"/>
          </a:p>
          <a:p>
            <a:r>
              <a:rPr lang="en-GB" sz="1100" dirty="0"/>
              <a:t>Lozano, Neal. Unbound (pp. 58-59).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92500" lnSpcReduction="10000"/>
          </a:bodyPr>
          <a:lstStyle/>
          <a:p>
            <a:r>
              <a:rPr lang="pl-PL" i="1" dirty="0"/>
              <a:t>"Idź do Kościoła". Tym razem brzmiało to jak komenda; nie mógł go zignorować. Odwracając swój samochód w kierunku lokalnego Kościoła, on uznał, że nie zaszkodzi, bo kto będzie w Kościele katolickim w środę wieczorem? W kościele Mike był zaskoczony, aby znaleźć 70 osób w przedniej ławach. Usiadł samotnie w plecy. W tym momencie ksiądz wyszedł, aby przeprosić za spóźnione; jego samochód miał w podziale. To było tak, jakby Bóg opóźnił spotkanie, czekając na Mike przyjechać. Ksiądz wyjaśnił, że byli tam w piątym tygodniu seminarium "życie w duchu". Oni będą modlić się o wypełnienie Ducha Świętego dla tych, którzy chcieli otrzymać Jezusa jako swego Pana. Wiedząc, że nie był częścią programu, Mike wstał do opuszczenia. Kiedy podniósł, usłyszał, jak ksiądz mówi: "Czy słyszysz mnie z tyłu? Jeśli zbliżyli się nie będę musiał mówić tak głośno. " Teraz został zatrzymany. Kilka minut później ojciec John Odpał się od planowanego skryptu. "Widzę kilka twarzy, które są nowe w grupie, a Pan postawił na moje serce, że co najmniej jeden z przybyszy naprawdę wołał do Boga, a w</a:t>
            </a:r>
            <a:r>
              <a:rPr lang="pl-PL" dirty="0"/>
              <a:t>
</a:t>
            </a:r>
            <a:endParaRPr lang="en-GB" dirty="0"/>
          </a:p>
        </p:txBody>
      </p:sp>
      <p:pic>
        <p:nvPicPr>
          <p:cNvPr id="5" name="Picture 4">
            <a:extLst>
              <a:ext uri="{FF2B5EF4-FFF2-40B4-BE49-F238E27FC236}">
                <a16:creationId xmlns:a16="http://schemas.microsoft.com/office/drawing/2014/main" xmlns="" id="{AD56E15B-EF06-4A83-A9BA-27A1DB82F71D}"/>
              </a:ext>
            </a:extLst>
          </p:cNvPr>
          <p:cNvPicPr>
            <a:picLocks noChangeAspect="1"/>
          </p:cNvPicPr>
          <p:nvPr/>
        </p:nvPicPr>
        <p:blipFill>
          <a:blip r:embed="rId2"/>
          <a:stretch>
            <a:fillRect/>
          </a:stretch>
        </p:blipFill>
        <p:spPr>
          <a:xfrm>
            <a:off x="3068782" y="338665"/>
            <a:ext cx="710831" cy="710831"/>
          </a:xfrm>
          <a:prstGeom prst="rect">
            <a:avLst/>
          </a:prstGeom>
        </p:spPr>
      </p:pic>
    </p:spTree>
    <p:extLst>
      <p:ext uri="{BB962C8B-B14F-4D97-AF65-F5344CB8AC3E}">
        <p14:creationId xmlns:p14="http://schemas.microsoft.com/office/powerpoint/2010/main" val="420751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Rembrandt Harmensz van Rijn - Return of the Prodigal Son ...">
            <a:extLst>
              <a:ext uri="{FF2B5EF4-FFF2-40B4-BE49-F238E27FC236}">
                <a16:creationId xmlns:a16="http://schemas.microsoft.com/office/drawing/2014/main" xmlns="" id="{8DA1E6A9-873A-466B-BAA2-60644DD60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701" y="571499"/>
            <a:ext cx="5753799" cy="5753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345721" cy="728135"/>
          </a:xfrm>
        </p:spPr>
        <p:txBody>
          <a:bodyPr>
            <a:normAutofit/>
          </a:bodyPr>
          <a:lstStyle/>
          <a:p>
            <a:r>
              <a:rPr lang="en-GB" dirty="0"/>
              <a:t>Part 1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a:bodyPr>
          <a:lstStyle/>
          <a:p>
            <a:r>
              <a:rPr lang="en-GB" i="1" dirty="0">
                <a:solidFill>
                  <a:srgbClr val="FFFF00"/>
                </a:solidFill>
              </a:rPr>
              <a:t>effect saying, ‘Jesus, come and get me.’” Panic gripped Mike as he realized what this meant: God had sent him here. Something was going to happen to have a dramatic impact on his life; this was his time. Now he listened intently. When it came time to make a public act of surrender to the Lord, Mike stepped forward. “Repeat after me,” the priest said. “Do you renounce Satan?” “I do.” In that moment he knew the reality of evil in his life; he became aware that the devil is real and that these were not empty words. “All his false promises?” “I do.” He saw the failures and emptiness of his life of sin. “And all his works?” “I do!” “Do you believe in God the Father, Jesus His Son and the Holy Spirit?” </a:t>
            </a:r>
            <a:r>
              <a:rPr lang="en-GB" i="1" u="sng" dirty="0">
                <a:solidFill>
                  <a:srgbClr val="FFFF00"/>
                </a:solidFill>
              </a:rPr>
              <a:t>“I do.”</a:t>
            </a:r>
          </a:p>
          <a:p>
            <a:r>
              <a:rPr lang="en-GB" i="1" dirty="0">
                <a:solidFill>
                  <a:srgbClr val="FFFF00"/>
                </a:solidFill>
              </a:rPr>
              <a:t>As the priest prayed with Mike, he met the Holy Spirit with dramatic power.</a:t>
            </a:r>
          </a:p>
          <a:p>
            <a:r>
              <a:rPr lang="en-GB" sz="1000" dirty="0"/>
              <a:t>Lozano, Neal. Unbound (pp. 59-60).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a:bodyPr>
          <a:lstStyle/>
          <a:p>
            <a:r>
              <a:rPr lang="pl-PL" i="1" dirty="0"/>
              <a:t>mówiąc: "Jezu, Przyjdźcie i wychodź mnie". Panika chwycił Mike jak uświadomił sobie, co to znaczy: Bóg wysłał go tutaj. Coś się wydarzyło, aby mieć dramatyczny wpływ na jego życie; to był jego czas. Teraz słuchał uważnie. Kiedy przyszedł czas, aby dokonać publicznego aktu poddania się Panu, Mike wszedł naprzód. "Powtarzam po mnie", powiedział ksiądz. "Czy rezygnujesz z szatana?" "Robię". W tym momencie znał rzeczywistość zła w swoim życiu; uświadomił sobie, że diabeł jest prawdziwy i że nie były to puste słowa. "Wszystkie jego fałszywe obietnice?" "Robię". Widział niepowodzenia i pustkę swego życia grzechu. "A wszystkie jego dzieła?" "Robię!" "Czy wierzysz w Boga Ojca, Jezusa jego syna i Ducha Świętego?" "Robię".
Kiedy ksiądz modlił się z Mikeem, spotkał Ducha Świętego z dramatyczną mocą.</a:t>
            </a:r>
            <a:r>
              <a:rPr lang="pl-PL" dirty="0"/>
              <a:t>
</a:t>
            </a:r>
            <a:endParaRPr lang="en-GB" dirty="0"/>
          </a:p>
        </p:txBody>
      </p:sp>
      <p:pic>
        <p:nvPicPr>
          <p:cNvPr id="5" name="Picture 4">
            <a:extLst>
              <a:ext uri="{FF2B5EF4-FFF2-40B4-BE49-F238E27FC236}">
                <a16:creationId xmlns:a16="http://schemas.microsoft.com/office/drawing/2014/main" xmlns="" id="{74A785F7-13CE-427B-AEF8-0AD69A1B755A}"/>
              </a:ext>
            </a:extLst>
          </p:cNvPr>
          <p:cNvPicPr>
            <a:picLocks noChangeAspect="1"/>
          </p:cNvPicPr>
          <p:nvPr/>
        </p:nvPicPr>
        <p:blipFill>
          <a:blip r:embed="rId3"/>
          <a:stretch>
            <a:fillRect/>
          </a:stretch>
        </p:blipFill>
        <p:spPr>
          <a:xfrm>
            <a:off x="3068782" y="338665"/>
            <a:ext cx="710831" cy="710831"/>
          </a:xfrm>
          <a:prstGeom prst="rect">
            <a:avLst/>
          </a:prstGeom>
        </p:spPr>
      </p:pic>
    </p:spTree>
    <p:extLst>
      <p:ext uri="{BB962C8B-B14F-4D97-AF65-F5344CB8AC3E}">
        <p14:creationId xmlns:p14="http://schemas.microsoft.com/office/powerpoint/2010/main" val="2332807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ile:Rembrandt Harmensz van Rijn - Return of the Prodigal Son ...">
            <a:extLst>
              <a:ext uri="{FF2B5EF4-FFF2-40B4-BE49-F238E27FC236}">
                <a16:creationId xmlns:a16="http://schemas.microsoft.com/office/drawing/2014/main" xmlns="" id="{4818F3C3-CDF6-4903-BA71-2531D3CC1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799" y="694080"/>
            <a:ext cx="5753799" cy="5753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85802" y="338665"/>
            <a:ext cx="10131425" cy="728135"/>
          </a:xfrm>
        </p:spPr>
        <p:txBody>
          <a:bodyPr>
            <a:normAutofit/>
          </a:bodyPr>
          <a:lstStyle/>
          <a:p>
            <a:r>
              <a:rPr lang="en-GB" dirty="0"/>
              <a:t>Part 1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lnSpcReduction="10000"/>
          </a:bodyPr>
          <a:lstStyle/>
          <a:p>
            <a:r>
              <a:rPr lang="en-GB" i="1" dirty="0">
                <a:solidFill>
                  <a:srgbClr val="FFFF00"/>
                </a:solidFill>
              </a:rPr>
              <a:t>During the Mass that followed, he received the gift of repentance. Deep sorrow and remorse gripped him as he repented deeply for his years of rebellion.</a:t>
            </a:r>
          </a:p>
          <a:p>
            <a:pPr marL="0" indent="0">
              <a:buNone/>
            </a:pPr>
            <a:r>
              <a:rPr lang="en-GB" u="sng" dirty="0">
                <a:solidFill>
                  <a:srgbClr val="FFFF00"/>
                </a:solidFill>
              </a:rPr>
              <a:t>The Prodigal and Repentance</a:t>
            </a:r>
          </a:p>
          <a:p>
            <a:r>
              <a:rPr lang="en-GB" dirty="0">
                <a:solidFill>
                  <a:srgbClr val="FFFF00"/>
                </a:solidFill>
              </a:rPr>
              <a:t>The younger brother exemplifies people doing what they want even though they know they shouldn’t. We do them in a spirit of rebellion and independence, or perhaps we simply declare, “They are not so bad,” or “That’s the way I am,” or “I’m doing everything else right—it is just this one thing; I’m going to do it anyway.”</a:t>
            </a:r>
          </a:p>
          <a:p>
            <a:r>
              <a:rPr lang="en-GB" dirty="0">
                <a:solidFill>
                  <a:srgbClr val="FFFF00"/>
                </a:solidFill>
              </a:rPr>
              <a:t>The younger brother eventually realized the wrong he had done, humbled himself and returned. This is a picture of true </a:t>
            </a:r>
            <a:r>
              <a:rPr lang="en-GB" u="sng" dirty="0">
                <a:solidFill>
                  <a:srgbClr val="FFFF00"/>
                </a:solidFill>
              </a:rPr>
              <a:t>repentance</a:t>
            </a:r>
            <a:r>
              <a:rPr lang="en-GB" dirty="0">
                <a:solidFill>
                  <a:srgbClr val="FFFF00"/>
                </a:solidFill>
              </a:rPr>
              <a:t>: turning away from sin and turning toward God. It is </a:t>
            </a:r>
            <a:r>
              <a:rPr lang="en-GB" u="sng" dirty="0">
                <a:solidFill>
                  <a:srgbClr val="FFFF00"/>
                </a:solidFill>
              </a:rPr>
              <a:t>renewing one’s mind</a:t>
            </a:r>
            <a:r>
              <a:rPr lang="en-GB" dirty="0">
                <a:solidFill>
                  <a:srgbClr val="FFFF00"/>
                </a:solidFill>
              </a:rPr>
              <a:t>.</a:t>
            </a:r>
          </a:p>
          <a:p>
            <a:r>
              <a:rPr lang="en-GB" dirty="0">
                <a:solidFill>
                  <a:srgbClr val="FFFF00"/>
                </a:solidFill>
              </a:rPr>
              <a:t>It is like walking in one direction and then moving in a completely new direction. </a:t>
            </a:r>
          </a:p>
          <a:p>
            <a:r>
              <a:rPr lang="en-GB" sz="1000" dirty="0"/>
              <a:t>Lozano, Neal. Unbound (p. 60).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lnSpcReduction="10000"/>
          </a:bodyPr>
          <a:lstStyle/>
          <a:p>
            <a:r>
              <a:rPr lang="pl-PL" i="1" dirty="0"/>
              <a:t>W czasie trwania tej masy otrzymał Dar pokuty. Głęboki smutek i żalu chwycił go, gdy odpokutował głęboko za lata buntu.
</a:t>
            </a:r>
            <a:r>
              <a:rPr lang="pl-PL" dirty="0"/>
              <a:t>Prodigal i pokuta
Młodszy brat przykłada ludzi do tego, co chcą, choć wiedzą, że nie powinni. Robimy je w duchu buntu i niezależności, a może po prostu oświadczamy: "nie są one tak złe" lub "to jest sposób, w jaki jestem" lub "robię wszystko, co w porządku — to tylko ta jedna rzecz; Zamierzam to zrobić tak. "
Młodszy brat w końcu zdał sobie sprawę, że źle zrobił, upośli się i wrócił. To jest obraz prawdziwej </a:t>
            </a:r>
            <a:r>
              <a:rPr lang="pl-PL" u="sng" dirty="0"/>
              <a:t>pokuty</a:t>
            </a:r>
            <a:r>
              <a:rPr lang="pl-PL" dirty="0"/>
              <a:t>: odwracając się od grzechu i zwracając się ku Bogu.</a:t>
            </a:r>
            <a:r>
              <a:rPr lang="en-GB" dirty="0"/>
              <a:t> To </a:t>
            </a:r>
            <a:r>
              <a:rPr lang="en-GB" dirty="0" err="1"/>
              <a:t>odnowienie</a:t>
            </a:r>
            <a:r>
              <a:rPr lang="en-GB" dirty="0"/>
              <a:t> </a:t>
            </a:r>
            <a:r>
              <a:rPr lang="en-GB" dirty="0" err="1"/>
              <a:t>umysłu</a:t>
            </a:r>
            <a:r>
              <a:rPr lang="en-GB" dirty="0"/>
              <a:t>.</a:t>
            </a:r>
            <a:r>
              <a:rPr lang="pl-PL" dirty="0"/>
              <a:t>
To jest jak chodzenie w jednym kierunku, a następnie porusza się w zupełnie nowym kierunku. Jest odnawianie umysłu,
</a:t>
            </a:r>
            <a:endParaRPr lang="en-GB" dirty="0"/>
          </a:p>
        </p:txBody>
      </p:sp>
      <p:pic>
        <p:nvPicPr>
          <p:cNvPr id="6" name="Picture 5">
            <a:extLst>
              <a:ext uri="{FF2B5EF4-FFF2-40B4-BE49-F238E27FC236}">
                <a16:creationId xmlns:a16="http://schemas.microsoft.com/office/drawing/2014/main" xmlns="" id="{469337F4-29D5-4FD5-B567-9774A2E1A6D2}"/>
              </a:ext>
            </a:extLst>
          </p:cNvPr>
          <p:cNvPicPr>
            <a:picLocks noChangeAspect="1"/>
          </p:cNvPicPr>
          <p:nvPr/>
        </p:nvPicPr>
        <p:blipFill>
          <a:blip r:embed="rId3"/>
          <a:stretch>
            <a:fillRect/>
          </a:stretch>
        </p:blipFill>
        <p:spPr>
          <a:xfrm>
            <a:off x="2959725" y="338665"/>
            <a:ext cx="710831" cy="710831"/>
          </a:xfrm>
          <a:prstGeom prst="rect">
            <a:avLst/>
          </a:prstGeom>
        </p:spPr>
      </p:pic>
    </p:spTree>
    <p:extLst>
      <p:ext uri="{BB962C8B-B14F-4D97-AF65-F5344CB8AC3E}">
        <p14:creationId xmlns:p14="http://schemas.microsoft.com/office/powerpoint/2010/main" val="173959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Rembrandt Harmensz van Rijn - Return of the Prodigal Son ...">
            <a:extLst>
              <a:ext uri="{FF2B5EF4-FFF2-40B4-BE49-F238E27FC236}">
                <a16:creationId xmlns:a16="http://schemas.microsoft.com/office/drawing/2014/main" xmlns="" id="{B5DC2686-0527-44AA-86AA-0D107363440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3223644" y="650146"/>
            <a:ext cx="5753799" cy="5753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677413" y="89987"/>
            <a:ext cx="10840671" cy="728135"/>
          </a:xfrm>
        </p:spPr>
        <p:txBody>
          <a:bodyPr>
            <a:normAutofit/>
          </a:bodyPr>
          <a:lstStyle/>
          <a:p>
            <a:r>
              <a:rPr lang="en-GB" dirty="0"/>
              <a:t>Part 1 – 1</a:t>
            </a:r>
            <a:r>
              <a:rPr lang="en-GB" baseline="30000" dirty="0"/>
              <a:t>st</a:t>
            </a:r>
            <a:r>
              <a:rPr lang="en-GB" dirty="0"/>
              <a:t>            </a:t>
            </a:r>
            <a:r>
              <a:rPr lang="en-GB" dirty="0">
                <a:solidFill>
                  <a:srgbClr val="FFFF00"/>
                </a:solidFill>
              </a:rPr>
              <a:t>I repent, I believe</a:t>
            </a:r>
            <a:r>
              <a:rPr lang="en-GB" dirty="0"/>
              <a:t>/ </a:t>
            </a:r>
            <a:r>
              <a:rPr lang="pl-PL" dirty="0"/>
              <a:t>Żałuję, wierzę</a:t>
            </a:r>
            <a:endParaRPr lang="en-GB"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200590" y="915438"/>
            <a:ext cx="5461979" cy="5753799"/>
          </a:xfrm>
        </p:spPr>
        <p:txBody>
          <a:bodyPr>
            <a:normAutofit fontScale="92500" lnSpcReduction="10000"/>
          </a:bodyPr>
          <a:lstStyle/>
          <a:p>
            <a:r>
              <a:rPr lang="en-GB" dirty="0">
                <a:solidFill>
                  <a:srgbClr val="FFFF00"/>
                </a:solidFill>
              </a:rPr>
              <a:t>He turned away from his pride and rebellion and headed home. The process of repentance is </a:t>
            </a:r>
            <a:r>
              <a:rPr lang="en-GB" u="sng" dirty="0">
                <a:solidFill>
                  <a:srgbClr val="FFFF00"/>
                </a:solidFill>
              </a:rPr>
              <a:t>completed</a:t>
            </a:r>
            <a:r>
              <a:rPr lang="en-GB" dirty="0">
                <a:solidFill>
                  <a:srgbClr val="FFFF00"/>
                </a:solidFill>
              </a:rPr>
              <a:t> in the </a:t>
            </a:r>
            <a:r>
              <a:rPr lang="en-GB" u="sng" dirty="0">
                <a:solidFill>
                  <a:srgbClr val="FFFF00"/>
                </a:solidFill>
              </a:rPr>
              <a:t>restoration of relationship</a:t>
            </a:r>
            <a:r>
              <a:rPr lang="en-GB" dirty="0">
                <a:solidFill>
                  <a:srgbClr val="FFFF00"/>
                </a:solidFill>
              </a:rPr>
              <a:t>, the expression of the Father’s affection and the </a:t>
            </a:r>
            <a:r>
              <a:rPr lang="en-GB" u="sng" dirty="0">
                <a:solidFill>
                  <a:srgbClr val="FFFF00"/>
                </a:solidFill>
              </a:rPr>
              <a:t>receiving of the Father’s blessing.</a:t>
            </a:r>
          </a:p>
          <a:p>
            <a:r>
              <a:rPr lang="en-GB" dirty="0">
                <a:solidFill>
                  <a:srgbClr val="FFFF00"/>
                </a:solidFill>
              </a:rPr>
              <a:t>Great healing results when we repent, turn to God, and experience His love and acceptance, discovering who we really are through the revelation of who He is.</a:t>
            </a:r>
          </a:p>
          <a:p>
            <a:pPr marL="0" indent="0">
              <a:buNone/>
            </a:pPr>
            <a:endParaRPr lang="en-GB" dirty="0">
              <a:solidFill>
                <a:srgbClr val="FFFF00"/>
              </a:solidFill>
            </a:endParaRPr>
          </a:p>
          <a:p>
            <a:pPr marL="0" indent="0">
              <a:buNone/>
            </a:pPr>
            <a:r>
              <a:rPr lang="en-GB" i="1" dirty="0">
                <a:solidFill>
                  <a:srgbClr val="FFFF00"/>
                </a:solidFill>
              </a:rPr>
              <a:t>Personal Knowledge of Our Sin and Our Saviour</a:t>
            </a:r>
          </a:p>
          <a:p>
            <a:pPr marL="0" indent="0">
              <a:buNone/>
            </a:pPr>
            <a:r>
              <a:rPr lang="en-GB" dirty="0">
                <a:solidFill>
                  <a:srgbClr val="FFFF00"/>
                </a:solidFill>
              </a:rPr>
              <a:t>All healing involves </a:t>
            </a:r>
            <a:r>
              <a:rPr lang="en-GB" u="sng" dirty="0">
                <a:solidFill>
                  <a:srgbClr val="FFFF00"/>
                </a:solidFill>
              </a:rPr>
              <a:t>forgiveness</a:t>
            </a:r>
            <a:r>
              <a:rPr lang="en-GB" dirty="0">
                <a:solidFill>
                  <a:srgbClr val="FFFF00"/>
                </a:solidFill>
              </a:rPr>
              <a:t>. It begins with the incredible and immeasurable gift of God in the forgiveness of our sins through the death of the sinless Jesus—God in human form. How deadly is our sin!?</a:t>
            </a:r>
          </a:p>
          <a:p>
            <a:pPr marL="0" indent="0">
              <a:buNone/>
            </a:pPr>
            <a:r>
              <a:rPr lang="en-GB" dirty="0">
                <a:solidFill>
                  <a:srgbClr val="FFFF00"/>
                </a:solidFill>
              </a:rPr>
              <a:t>Consider the price paid to set you free: God the Father gave us His only begotten Son to become one of us, and to suffer and die for us on the cross.</a:t>
            </a:r>
          </a:p>
          <a:p>
            <a:pPr marL="0" indent="0">
              <a:buNone/>
            </a:pPr>
            <a:r>
              <a:rPr lang="en-GB" dirty="0">
                <a:solidFill>
                  <a:srgbClr val="FFFF00"/>
                </a:solidFill>
              </a:rPr>
              <a:t>Going to church can seem empty if we lack a personal knowledge of sin and a relationship with the One who saves us.</a:t>
            </a:r>
          </a:p>
          <a:p>
            <a:pPr marL="0" indent="0">
              <a:buNone/>
            </a:pPr>
            <a:r>
              <a:rPr lang="en-GB" sz="1000" dirty="0"/>
              <a:t>Lozano, Neal. Unbound (p. 61). Baker Publishing Group. Kindle Edition</a:t>
            </a:r>
            <a:r>
              <a:rPr lang="en-GB" dirty="0"/>
              <a:t>.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8462" y="782792"/>
            <a:ext cx="5902035" cy="5753799"/>
          </a:xfrm>
        </p:spPr>
        <p:txBody>
          <a:bodyPr>
            <a:normAutofit fontScale="92500" lnSpcReduction="10000"/>
          </a:bodyPr>
          <a:lstStyle/>
          <a:p>
            <a:r>
              <a:rPr lang="pl-PL" dirty="0"/>
              <a:t>Odwrócił się od dumy i buntu i udał się do domu. Proces pokuty jest zakończony w przywróceniu relacji, wyrażeniu uczucia ojca i otrzymaniu błogosławieństwa ojca...
Wielkie Uzdrowienie wyniki, gdy pokutujemy, zwrócić się do Boga, i doświadczyć jego miłości i akceptacji, odkrywając, kim naprawdę jesteśmy poprzez objawienie, kim jest.</a:t>
            </a:r>
            <a:endParaRPr lang="en-GB" dirty="0"/>
          </a:p>
          <a:p>
            <a:pPr marL="0" indent="0">
              <a:buNone/>
            </a:pPr>
            <a:endParaRPr lang="en-GB" dirty="0"/>
          </a:p>
          <a:p>
            <a:pPr marL="0" indent="0">
              <a:buNone/>
            </a:pPr>
            <a:r>
              <a:rPr lang="pl-PL" i="1" dirty="0"/>
              <a:t>Osobista wiedza o naszym grzechu i naszym Zbawicielu</a:t>
            </a:r>
            <a:r>
              <a:rPr lang="pl-PL" dirty="0"/>
              <a:t>
Każde uzdrowienie wiąże się z </a:t>
            </a:r>
            <a:r>
              <a:rPr lang="pl-PL" u="sng" dirty="0"/>
              <a:t>przebaczeniem</a:t>
            </a:r>
            <a:r>
              <a:rPr lang="pl-PL" dirty="0"/>
              <a:t>. Zaczyna się od niesamowitego i bezmiernego daru Bożego w przebaczeniu naszych grzechów poprzez śmierć bezgrzesznego Jezusa — Boga w ludzkiej postaci. Jak śmiertelny jest nasz grzech?</a:t>
            </a:r>
            <a:endParaRPr lang="en-GB" dirty="0"/>
          </a:p>
          <a:p>
            <a:pPr marL="0" indent="0">
              <a:buNone/>
            </a:pPr>
            <a:r>
              <a:rPr lang="pl-PL" dirty="0"/>
              <a:t>Zastanów się nad ceną zapłaconą za uwolnienie cię: Bóg Ojciec dał nam Swojego jednorodzonego Syna, aby stał się jednym z nas, aby cierpieć i umrzeć za nas na krzyżu.
Chodzenie do Kościoła może wydawać się puste, jeśli brakuje nam osobistej znajomości grzechu i relacji z tym, który nas zbawia.</a:t>
            </a:r>
            <a:endParaRPr lang="en-GB" dirty="0"/>
          </a:p>
        </p:txBody>
      </p:sp>
      <p:pic>
        <p:nvPicPr>
          <p:cNvPr id="6" name="Picture 5">
            <a:extLst>
              <a:ext uri="{FF2B5EF4-FFF2-40B4-BE49-F238E27FC236}">
                <a16:creationId xmlns:a16="http://schemas.microsoft.com/office/drawing/2014/main" xmlns="" id="{05BA45DD-3EE7-4216-92E7-1DCAACF69673}"/>
              </a:ext>
            </a:extLst>
          </p:cNvPr>
          <p:cNvPicPr>
            <a:picLocks noChangeAspect="1"/>
          </p:cNvPicPr>
          <p:nvPr/>
        </p:nvPicPr>
        <p:blipFill>
          <a:blip r:embed="rId3"/>
          <a:stretch>
            <a:fillRect/>
          </a:stretch>
        </p:blipFill>
        <p:spPr>
          <a:xfrm>
            <a:off x="3317472" y="89987"/>
            <a:ext cx="710831" cy="710831"/>
          </a:xfrm>
          <a:prstGeom prst="rect">
            <a:avLst/>
          </a:prstGeom>
        </p:spPr>
      </p:pic>
    </p:spTree>
    <p:extLst>
      <p:ext uri="{BB962C8B-B14F-4D97-AF65-F5344CB8AC3E}">
        <p14:creationId xmlns:p14="http://schemas.microsoft.com/office/powerpoint/2010/main" val="371108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TotalTime>
  <Words>5180</Words>
  <Application>Microsoft Office PowerPoint</Application>
  <PresentationFormat>Widescreen</PresentationFormat>
  <Paragraphs>183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The 5        s of freedom/ Pięć kluczy wolności</vt:lpstr>
      <vt:lpstr>PowerPoint Presentation</vt:lpstr>
      <vt:lpstr>Part 1 – 1st          - I repent, I believe/ Żałuję, wierzę</vt:lpstr>
      <vt:lpstr>Part 1 – 1st         I repent, I believe/ Żałuję, wierzę</vt:lpstr>
      <vt:lpstr>Part 1 – 1st          I repent, I believe/ Żałuję, wierzę</vt:lpstr>
      <vt:lpstr>Part 1 –1st           I repent, I believe/ Żałuję, wierzę</vt:lpstr>
      <vt:lpstr>Part 1 –1st           I repent, I believe/ Żałuję, wierzę</vt:lpstr>
      <vt:lpstr>Part 1 –1st         I repent, I believe/ Żałuję, wierzę</vt:lpstr>
      <vt:lpstr>Part 1 – 1st            I repent, I believe/ Żałuję, wierzę</vt:lpstr>
      <vt:lpstr>Part 1 – 1st key          I repent, I believe/ Żałuję, wierzę</vt:lpstr>
      <vt:lpstr>Part 1 – 1st Key          I repent, I believe/ Żałuję, wierzę</vt:lpstr>
      <vt:lpstr>Part 1 – 1st Key  I repent, I believe/ Żałuję, wierzę</vt:lpstr>
      <vt:lpstr>Part 1 –1st Ket           I repent, I believe/ Żałuję, wierzę</vt:lpstr>
      <vt:lpstr>Part 1 –1st key            I repent, I believe/ Żałuję, wierzę</vt:lpstr>
      <vt:lpstr>Part 1 –1st key          I repent, I believe/ Żałuję, wierzę</vt:lpstr>
      <vt:lpstr>Part 1 – 1st key          I repent, I believe/ Żałuję, wierzę</vt:lpstr>
      <vt:lpstr>Part 1 –1st key          I repent, I believe/ Żałuję, wierzę</vt:lpstr>
      <vt:lpstr>Part 1 –1st key            I repent, I believe/ Żałuję, wierzę</vt:lpstr>
      <vt:lpstr>Part 1 –1st key          I repent, I believe/ Żałuję, wierzę</vt:lpstr>
      <vt:lpstr>Part 1 – 1st key         I repent, I believe/ Żałuję, wierzę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        s of freedom/ Pięć kluczy wolności</dc:title>
  <dc:creator>Microsoft account</dc:creator>
  <cp:lastModifiedBy>Microsoft account</cp:lastModifiedBy>
  <cp:revision>2</cp:revision>
  <dcterms:created xsi:type="dcterms:W3CDTF">2020-05-13T21:15:11Z</dcterms:created>
  <dcterms:modified xsi:type="dcterms:W3CDTF">2020-05-13T21:16:53Z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