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05" r:id="rId2"/>
    <p:sldId id="306" r:id="rId3"/>
    <p:sldId id="307" r:id="rId4"/>
    <p:sldId id="308" r:id="rId5"/>
    <p:sldId id="309" r:id="rId6"/>
    <p:sldId id="310" r:id="rId7"/>
    <p:sldId id="311" r:id="rId8"/>
    <p:sldId id="312" r:id="rId9"/>
    <p:sldId id="313" r:id="rId10"/>
    <p:sldId id="314" r:id="rId11"/>
    <p:sldId id="315" r:id="rId12"/>
    <p:sldId id="31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4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5/15/2020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C9BF5-4423-47D7-995D-8343D1A3333A}"/>
              </a:ext>
            </a:extLst>
          </p:cNvPr>
          <p:cNvSpPr>
            <a:spLocks noGrp="1"/>
          </p:cNvSpPr>
          <p:nvPr>
            <p:ph type="title"/>
          </p:nvPr>
        </p:nvSpPr>
        <p:spPr>
          <a:xfrm>
            <a:off x="0" y="177166"/>
            <a:ext cx="12192000" cy="907774"/>
          </a:xfrm>
        </p:spPr>
        <p:txBody>
          <a:bodyPr>
            <a:normAutofit/>
          </a:bodyPr>
          <a:lstStyle/>
          <a:p>
            <a:r>
              <a:rPr lang="en-GB" sz="2800" dirty="0">
                <a:solidFill>
                  <a:srgbClr val="FFFF00"/>
                </a:solidFill>
              </a:rPr>
              <a:t>2</a:t>
            </a:r>
            <a:r>
              <a:rPr lang="en-GB" sz="2800" baseline="30000" dirty="0">
                <a:solidFill>
                  <a:srgbClr val="FFFF00"/>
                </a:solidFill>
              </a:rPr>
              <a:t>nd</a:t>
            </a:r>
            <a:r>
              <a:rPr lang="en-GB" sz="2800" dirty="0">
                <a:solidFill>
                  <a:srgbClr val="FFFF00"/>
                </a:solidFill>
              </a:rPr>
              <a:t>          I forgive in the name of Jesus</a:t>
            </a:r>
            <a:r>
              <a:rPr lang="en-GB" sz="2800" dirty="0"/>
              <a:t>/ </a:t>
            </a:r>
            <a:r>
              <a:rPr lang="pl-PL" sz="2800" dirty="0"/>
              <a:t>Przebaczam w imię Jezusa</a:t>
            </a:r>
            <a:endParaRPr lang="en-GB" sz="2800" dirty="0"/>
          </a:p>
        </p:txBody>
      </p:sp>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5749636" cy="5338605"/>
          </a:xfrm>
        </p:spPr>
        <p:txBody>
          <a:bodyPr>
            <a:normAutofit fontScale="92500" lnSpcReduction="20000"/>
          </a:bodyPr>
          <a:lstStyle/>
          <a:p>
            <a:r>
              <a:rPr lang="en-GB" i="1" dirty="0">
                <a:solidFill>
                  <a:srgbClr val="FFFF00"/>
                </a:solidFill>
              </a:rPr>
              <a:t>‘True reconciliation exposes the awfulness, the abuse, the pain, the degradation, the truth. . . . It is worthwhile, because in the end dealing with the real situation helps to bring real healing.’ </a:t>
            </a:r>
            <a:r>
              <a:rPr lang="en-GB" dirty="0">
                <a:solidFill>
                  <a:srgbClr val="FFFF00"/>
                </a:solidFill>
              </a:rPr>
              <a:t>Bishop Desmond Tutu</a:t>
            </a:r>
          </a:p>
          <a:p>
            <a:r>
              <a:rPr lang="en-GB" dirty="0">
                <a:solidFill>
                  <a:srgbClr val="FFFF00"/>
                </a:solidFill>
              </a:rPr>
              <a:t>Read the story of a woman who couldn’t forgive her parents for what they did to her, but her children couldn’t forgive her either for not showing her love to them, but she blamed her parents for not being able to show her love to her own children. She herself lived a very sinful life. (p.70)</a:t>
            </a:r>
          </a:p>
          <a:p>
            <a:pPr marL="0" indent="0">
              <a:buNone/>
            </a:pPr>
            <a:r>
              <a:rPr lang="en-GB" u="sng" dirty="0">
                <a:solidFill>
                  <a:srgbClr val="FFFF00"/>
                </a:solidFill>
              </a:rPr>
              <a:t>Reasons we don’t forgive</a:t>
            </a:r>
          </a:p>
          <a:p>
            <a:r>
              <a:rPr lang="en-GB" dirty="0">
                <a:solidFill>
                  <a:srgbClr val="FFFF00"/>
                </a:solidFill>
              </a:rPr>
              <a:t>Lack of faith</a:t>
            </a:r>
          </a:p>
          <a:p>
            <a:pPr marL="0" indent="0">
              <a:buNone/>
            </a:pPr>
            <a:r>
              <a:rPr lang="en-GB" dirty="0">
                <a:solidFill>
                  <a:srgbClr val="FFFF00"/>
                </a:solidFill>
              </a:rPr>
              <a:t>Because of the depth of our pain we might consider it impossible to forgive. The truth is it is impossible for us: </a:t>
            </a:r>
            <a:r>
              <a:rPr lang="en-GB" dirty="0">
                <a:solidFill>
                  <a:schemeClr val="accent1">
                    <a:lumMod val="20000"/>
                    <a:lumOff val="80000"/>
                  </a:schemeClr>
                </a:solidFill>
              </a:rPr>
              <a:t>“With man this is impossible, but not with God; all things are possible with God”</a:t>
            </a:r>
            <a:r>
              <a:rPr lang="en-GB" dirty="0">
                <a:solidFill>
                  <a:srgbClr val="FFFF00"/>
                </a:solidFill>
              </a:rPr>
              <a:t> (Mark 10:27)</a:t>
            </a:r>
          </a:p>
          <a:p>
            <a:r>
              <a:rPr lang="en-GB" dirty="0">
                <a:solidFill>
                  <a:srgbClr val="FFFF00"/>
                </a:solidFill>
              </a:rPr>
              <a:t>Lack of ‘want’</a:t>
            </a:r>
          </a:p>
          <a:p>
            <a:pPr marL="0" indent="0">
              <a:buNone/>
            </a:pPr>
            <a:r>
              <a:rPr lang="en-GB" dirty="0">
                <a:solidFill>
                  <a:srgbClr val="FFFF00"/>
                </a:solidFill>
              </a:rPr>
              <a:t>We do not want to forgive because of hurt. We are unwilling to walk through the pain and get to the other side of it, letting it go in forgiveness. This was the case with Lydia.</a:t>
            </a:r>
          </a:p>
          <a:p>
            <a:r>
              <a:rPr lang="en-GB" sz="1000" dirty="0"/>
              <a:t>Lozano, Neal. Unbound (</a:t>
            </a:r>
            <a:r>
              <a:rPr lang="en-GB" sz="1000" dirty="0" err="1"/>
              <a:t>p.p</a:t>
            </a:r>
            <a:r>
              <a:rPr lang="en-GB" sz="1000" dirty="0"/>
              <a:t> 70-72).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180729"/>
            <a:ext cx="5902035" cy="5338605"/>
          </a:xfrm>
        </p:spPr>
        <p:txBody>
          <a:bodyPr>
            <a:normAutofit fontScale="92500" lnSpcReduction="20000"/>
          </a:bodyPr>
          <a:lstStyle/>
          <a:p>
            <a:r>
              <a:rPr lang="pl-PL" i="1" dirty="0"/>
              <a:t>"Prawdziwe pojednanie naraża okropność, nadużycie, ból, degradację, prawdę.... Warto, bo w końcu do czynienia z rzeczywistą sytuacją pomaga przynieść realne uzdrowienie.</a:t>
            </a:r>
            <a:r>
              <a:rPr lang="en-GB" i="1" dirty="0"/>
              <a:t>’</a:t>
            </a:r>
            <a:r>
              <a:rPr lang="pl-PL" dirty="0"/>
              <a:t> Biskup Desmond Tutu
Przeczytaj historię kobiety, która nie mogła wybaczyć rodzicom za to, co zrobili z nią, ale </a:t>
            </a:r>
            <a:r>
              <a:rPr lang="en-GB" dirty="0" err="1"/>
              <a:t>jej</a:t>
            </a:r>
            <a:r>
              <a:rPr lang="pl-PL" dirty="0"/>
              <a:t> dzieci nie mogły wybaczyć jej ani nie pokazując jej miłości do nich, ale obwiniała swoich rodziców, nie będąc w stanie pokazać swoją miłość do swoich dzieci. Ona sama żyła bardzo grzeszne życie. </a:t>
            </a:r>
            <a:endParaRPr lang="en-GB" dirty="0"/>
          </a:p>
          <a:p>
            <a:pPr marL="0" indent="0">
              <a:buNone/>
            </a:pPr>
            <a:r>
              <a:rPr lang="pl-PL" u="sng" dirty="0"/>
              <a:t>Powody, dla których nie wybaczamy</a:t>
            </a:r>
            <a:r>
              <a:rPr lang="pl-PL" dirty="0"/>
              <a:t>
Brak wiary
Ze względu na głębię naszego bólu możemy uznać, że niemożliwe jest przebaczenie. Prawdą jest, że jest to niemożliwe dla nas: </a:t>
            </a:r>
            <a:r>
              <a:rPr lang="pl-PL" dirty="0">
                <a:solidFill>
                  <a:srgbClr val="FFFF00"/>
                </a:solidFill>
              </a:rPr>
              <a:t>"z człowiekiem jest to niemożliwe, ale nie z Bogiem; wszystkie rzeczy są możliwe z Bogiem "</a:t>
            </a:r>
            <a:r>
              <a:rPr lang="pl-PL" dirty="0"/>
              <a:t>(Mark</a:t>
            </a:r>
            <a:r>
              <a:rPr lang="en-GB" dirty="0"/>
              <a:t>a</a:t>
            </a:r>
            <a:r>
              <a:rPr lang="pl-PL" dirty="0"/>
              <a:t> 10:27)
Brak "Chcesz"
Nie chcemy przebaczać z powodu zranienia. Nie jesteśmy skłonni chodzić przez ból i dostać się na drugą stronę, pozwalając mu odejść w przebaczeniu. Tak było w przypadku Lydia.
</a:t>
            </a:r>
            <a:endParaRPr lang="en-GB" dirty="0"/>
          </a:p>
        </p:txBody>
      </p:sp>
      <p:pic>
        <p:nvPicPr>
          <p:cNvPr id="5" name="Picture 4">
            <a:extLst>
              <a:ext uri="{FF2B5EF4-FFF2-40B4-BE49-F238E27FC236}">
                <a16:creationId xmlns:a16="http://schemas.microsoft.com/office/drawing/2014/main" xmlns="" id="{56411AC5-FA21-4C34-BA89-9686C5446AC8}"/>
              </a:ext>
            </a:extLst>
          </p:cNvPr>
          <p:cNvPicPr>
            <a:picLocks noChangeAspect="1"/>
          </p:cNvPicPr>
          <p:nvPr/>
        </p:nvPicPr>
        <p:blipFill>
          <a:blip r:embed="rId2"/>
          <a:stretch>
            <a:fillRect/>
          </a:stretch>
        </p:blipFill>
        <p:spPr>
          <a:xfrm>
            <a:off x="607606" y="355809"/>
            <a:ext cx="710831" cy="710831"/>
          </a:xfrm>
          <a:prstGeom prst="rect">
            <a:avLst/>
          </a:prstGeom>
        </p:spPr>
      </p:pic>
      <p:pic>
        <p:nvPicPr>
          <p:cNvPr id="7" name="Picture 6" descr="A sandy beach next to the ocean&#10;&#10;Description automatically generated">
            <a:extLst>
              <a:ext uri="{FF2B5EF4-FFF2-40B4-BE49-F238E27FC236}">
                <a16:creationId xmlns:a16="http://schemas.microsoft.com/office/drawing/2014/main" xmlns="" id="{F97CD090-8242-4ECA-8E1C-FBD5D9AF2581}"/>
              </a:ext>
            </a:extLst>
          </p:cNvPr>
          <p:cNvPicPr>
            <a:picLocks noChangeAspect="1"/>
          </p:cNvPicPr>
          <p:nvPr/>
        </p:nvPicPr>
        <p:blipFill>
          <a:blip r:embed="rId3">
            <a:alphaModFix amt="35000"/>
          </a:blip>
          <a:stretch>
            <a:fillRect/>
          </a:stretch>
        </p:blipFill>
        <p:spPr>
          <a:xfrm>
            <a:off x="2087460" y="1800017"/>
            <a:ext cx="7712279" cy="4100028"/>
          </a:xfrm>
          <a:prstGeom prst="rect">
            <a:avLst/>
          </a:prstGeom>
        </p:spPr>
      </p:pic>
    </p:spTree>
    <p:extLst>
      <p:ext uri="{BB962C8B-B14F-4D97-AF65-F5344CB8AC3E}">
        <p14:creationId xmlns:p14="http://schemas.microsoft.com/office/powerpoint/2010/main" val="40338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5" y="726468"/>
            <a:ext cx="5749636" cy="6131532"/>
          </a:xfrm>
        </p:spPr>
        <p:txBody>
          <a:bodyPr>
            <a:normAutofit fontScale="85000" lnSpcReduction="10000"/>
          </a:bodyPr>
          <a:lstStyle/>
          <a:p>
            <a:pPr marL="0" indent="0">
              <a:buNone/>
            </a:pPr>
            <a:r>
              <a:rPr lang="en-GB" b="1" dirty="0">
                <a:solidFill>
                  <a:srgbClr val="FFFF00"/>
                </a:solidFill>
              </a:rPr>
              <a:t>The secret of forgiveness</a:t>
            </a:r>
            <a:endParaRPr lang="en-GB" dirty="0">
              <a:solidFill>
                <a:srgbClr val="FFFF00"/>
              </a:solidFill>
            </a:endParaRPr>
          </a:p>
          <a:p>
            <a:r>
              <a:rPr lang="en-GB" dirty="0">
                <a:solidFill>
                  <a:srgbClr val="FFFF00"/>
                </a:solidFill>
              </a:rPr>
              <a:t>Neal probed a woman. He led her through a prayer forgiving her son, her husband and then her dad for his violence and abuse. There seemed to be something more. “Is there anything else you would like to forgive?” he asked. With deep emotion, she breathed out the words, “I forgive my dad for leaving me.” The weight lifted. The power was broken. She renounced abandonment, rejection and fear of abandonment, and then commanded those spirits to go. She was free.</a:t>
            </a:r>
          </a:p>
          <a:p>
            <a:r>
              <a:rPr lang="en-GB" u="sng" dirty="0">
                <a:solidFill>
                  <a:srgbClr val="FFFF00"/>
                </a:solidFill>
              </a:rPr>
              <a:t>It is not unusual to find the deepest hurt buried beneath other memories.</a:t>
            </a:r>
          </a:p>
          <a:p>
            <a:r>
              <a:rPr lang="en-GB" dirty="0">
                <a:solidFill>
                  <a:srgbClr val="FFFF00"/>
                </a:solidFill>
              </a:rPr>
              <a:t>Wounded, suffering, rejected, the crucified Jesus prayed, </a:t>
            </a:r>
            <a:r>
              <a:rPr lang="en-GB" i="1" dirty="0">
                <a:solidFill>
                  <a:srgbClr val="FFFF00"/>
                </a:solidFill>
              </a:rPr>
              <a:t>“Father, forgive them, for they do not know what they are doing” </a:t>
            </a:r>
            <a:r>
              <a:rPr lang="en-GB" dirty="0">
                <a:solidFill>
                  <a:srgbClr val="FFFF00"/>
                </a:solidFill>
              </a:rPr>
              <a:t>(Luke 23:34). The secret of forgiveness is found in Jesus Christ crucified. It is His Word, it is His power; you belong to Him and His Spirit is in you.</a:t>
            </a:r>
          </a:p>
          <a:p>
            <a:r>
              <a:rPr lang="en-GB" dirty="0">
                <a:solidFill>
                  <a:srgbClr val="FFFF00"/>
                </a:solidFill>
              </a:rPr>
              <a:t>To forgive you need two things. The first is </a:t>
            </a:r>
            <a:r>
              <a:rPr lang="en-GB" u="sng" dirty="0"/>
              <a:t>willingness</a:t>
            </a:r>
            <a:r>
              <a:rPr lang="en-GB" dirty="0">
                <a:solidFill>
                  <a:srgbClr val="FFFF00"/>
                </a:solidFill>
              </a:rPr>
              <a:t>. The second is </a:t>
            </a:r>
            <a:r>
              <a:rPr lang="en-GB" u="sng" dirty="0"/>
              <a:t>faith</a:t>
            </a:r>
            <a:r>
              <a:rPr lang="en-GB" dirty="0"/>
              <a:t>.</a:t>
            </a:r>
            <a:r>
              <a:rPr lang="en-GB" dirty="0">
                <a:solidFill>
                  <a:srgbClr val="FFFF00"/>
                </a:solidFill>
              </a:rPr>
              <a:t> How much faith? Faith the size of a very tiny mustard seed can move mountains, Jesus says. “Nothing will be impossible for you” (Matthew 17:20).</a:t>
            </a:r>
          </a:p>
          <a:p>
            <a:r>
              <a:rPr lang="en-GB" dirty="0">
                <a:solidFill>
                  <a:srgbClr val="FFFF00"/>
                </a:solidFill>
              </a:rPr>
              <a:t>Forgiveness may seem like that mountain; it may seem impossible. You may feel like you don’t want to go there again because of the pain. Please don’t stop. Jesus came to set the prisoners free.</a:t>
            </a:r>
          </a:p>
          <a:p>
            <a:r>
              <a:rPr lang="en-GB" sz="1400" dirty="0"/>
              <a:t>Lozano, Neal. Unbound (p. 82).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893135"/>
            <a:ext cx="5902035" cy="5626199"/>
          </a:xfrm>
        </p:spPr>
        <p:txBody>
          <a:bodyPr>
            <a:normAutofit fontScale="85000" lnSpcReduction="10000"/>
          </a:bodyPr>
          <a:lstStyle/>
          <a:p>
            <a:r>
              <a:rPr lang="en-GB" b="1" dirty="0" err="1"/>
              <a:t>Tajemnica</a:t>
            </a:r>
            <a:r>
              <a:rPr lang="en-GB" b="1" dirty="0"/>
              <a:t> </a:t>
            </a:r>
            <a:r>
              <a:rPr lang="en-GB" b="1" dirty="0" err="1"/>
              <a:t>przebaczenia</a:t>
            </a:r>
            <a:r>
              <a:rPr lang="en-GB" b="1" dirty="0"/>
              <a:t>
</a:t>
            </a:r>
            <a:r>
              <a:rPr lang="pl-PL" dirty="0"/>
              <a:t>Neal skupił się na jednej z kobiet. Porowadził ją w modlitwie przebaczenia synowi, mężowi, a także ojcu za przemoc jakiej się dopuszczał. Wydawało się jednak, że to jeszcze nie wszystko. "Czy jest jeszcze ktoś, komu chciałabyś wybaczyć?", zapytał. Ogromnie poruszona, wypowiedziała słowa: „Przebaczam tacie za to, że mnie opuscił". Ciężar odszedł. Moc złych duchów została złamana. Wyrzekła się opuszczenia, odrzucenia i lęku przed opuszczeniem, potem kazała tym duchom odejść. Była wolna. 
</a:t>
            </a:r>
            <a:r>
              <a:rPr lang="pl-PL" u="sng" dirty="0"/>
              <a:t>Często bywa tak, że najgłębsze zranienia pogrzebane są pod naszymi wspomnieniami.
</a:t>
            </a:r>
            <a:r>
              <a:rPr lang="pl-PL" dirty="0"/>
              <a:t>Poraniony, cierpiący, odrzucony, ukrzyżowany Jezus modlił się: </a:t>
            </a:r>
            <a:r>
              <a:rPr lang="pl-PL" i="1" dirty="0"/>
              <a:t>"Ojcze, przebacz im, bo nie wiedzą, co czynią" </a:t>
            </a:r>
            <a:r>
              <a:rPr lang="pl-PL" dirty="0"/>
              <a:t>(ew. Łukasza 23:34). Tajemnica przebaczenia tkwi w Jezusie Chrystusie ukrzyżowanym. To Jego Słowo, Jego moc. Ty zaś należysz do Niego i Jego Duch jest w tobie.
Do przebaczenia potrzebne są dwie rzecy. Pierwszą jest </a:t>
            </a:r>
            <a:r>
              <a:rPr lang="pl-PL" u="sng" dirty="0">
                <a:solidFill>
                  <a:srgbClr val="FFFF00"/>
                </a:solidFill>
              </a:rPr>
              <a:t>gotowość przebaczenia</a:t>
            </a:r>
            <a:r>
              <a:rPr lang="pl-PL" dirty="0"/>
              <a:t>. Drugą jest </a:t>
            </a:r>
            <a:r>
              <a:rPr lang="pl-PL" u="sng" dirty="0">
                <a:solidFill>
                  <a:srgbClr val="FFFF00"/>
                </a:solidFill>
              </a:rPr>
              <a:t>wiara</a:t>
            </a:r>
            <a:r>
              <a:rPr lang="pl-PL" dirty="0"/>
              <a:t>. Jak wielka? Waiara wielkości małego ziarenka gorczycy może przenosić góry, powiedział Jezus. „Nie będzie dla was nic niemożlliwego” (Mt 17:20).
Przebaczenie może wydawać się jak góra, może wydawać się niemożliwe. Możesz czuć, że nie chcesz już tam wracać z powodu bólu, jaki się z tym wiąże. Nie zatrzymuj się. Jezus przyszedł, by wyprowadzić na wolność uwięzionych.</a:t>
            </a:r>
            <a:endParaRPr lang="en-GB" b="1" dirty="0"/>
          </a:p>
        </p:txBody>
      </p:sp>
      <p:sp>
        <p:nvSpPr>
          <p:cNvPr id="7" name="Title 1">
            <a:extLst>
              <a:ext uri="{FF2B5EF4-FFF2-40B4-BE49-F238E27FC236}">
                <a16:creationId xmlns:a16="http://schemas.microsoft.com/office/drawing/2014/main" xmlns="" id="{10298DDF-D7B1-4E38-AD1C-AEE9FD104ECC}"/>
              </a:ext>
            </a:extLst>
          </p:cNvPr>
          <p:cNvSpPr>
            <a:spLocks noGrp="1"/>
          </p:cNvSpPr>
          <p:nvPr>
            <p:ph type="title"/>
          </p:nvPr>
        </p:nvSpPr>
        <p:spPr>
          <a:xfrm>
            <a:off x="0" y="159027"/>
            <a:ext cx="12192000" cy="907774"/>
          </a:xfrm>
        </p:spPr>
        <p:txBody>
          <a:bodyPr>
            <a:normAutofit fontScale="90000"/>
          </a:bodyPr>
          <a:lstStyle/>
          <a:p>
            <a:r>
              <a:rPr lang="en-GB" dirty="0"/>
              <a:t>2</a:t>
            </a:r>
            <a:r>
              <a:rPr lang="en-GB" baseline="30000" dirty="0"/>
              <a:t>nd</a:t>
            </a:r>
            <a:r>
              <a:rPr lang="en-GB" dirty="0"/>
              <a:t>        </a:t>
            </a:r>
            <a:r>
              <a:rPr lang="en-GB" dirty="0">
                <a:solidFill>
                  <a:srgbClr val="FFFF00"/>
                </a:solidFill>
              </a:rPr>
              <a:t>I forgive in the name of Jesus</a:t>
            </a:r>
            <a:r>
              <a:rPr lang="en-GB" dirty="0"/>
              <a:t>/ </a:t>
            </a:r>
            <a:r>
              <a:rPr lang="pl-PL" dirty="0"/>
              <a:t>Przebaczam w imię Jezusa</a:t>
            </a:r>
            <a:endParaRPr lang="en-GB" dirty="0"/>
          </a:p>
        </p:txBody>
      </p:sp>
      <p:pic>
        <p:nvPicPr>
          <p:cNvPr id="5" name="Picture 4">
            <a:extLst>
              <a:ext uri="{FF2B5EF4-FFF2-40B4-BE49-F238E27FC236}">
                <a16:creationId xmlns:a16="http://schemas.microsoft.com/office/drawing/2014/main" xmlns="" id="{734207B6-BD5A-459F-A848-D8E3B805FACD}"/>
              </a:ext>
            </a:extLst>
          </p:cNvPr>
          <p:cNvPicPr>
            <a:picLocks noChangeAspect="1"/>
          </p:cNvPicPr>
          <p:nvPr/>
        </p:nvPicPr>
        <p:blipFill>
          <a:blip r:embed="rId2"/>
          <a:stretch>
            <a:fillRect/>
          </a:stretch>
        </p:blipFill>
        <p:spPr>
          <a:xfrm>
            <a:off x="624383" y="257498"/>
            <a:ext cx="710831" cy="710831"/>
          </a:xfrm>
          <a:prstGeom prst="rect">
            <a:avLst/>
          </a:prstGeom>
        </p:spPr>
      </p:pic>
      <p:pic>
        <p:nvPicPr>
          <p:cNvPr id="6" name="Picture 5" descr="A statue of a person&#10;&#10;Description automatically generated">
            <a:extLst>
              <a:ext uri="{FF2B5EF4-FFF2-40B4-BE49-F238E27FC236}">
                <a16:creationId xmlns:a16="http://schemas.microsoft.com/office/drawing/2014/main" xmlns="" id="{41F24220-0710-4E5A-A0B2-22274C276B27}"/>
              </a:ext>
            </a:extLst>
          </p:cNvPr>
          <p:cNvPicPr>
            <a:picLocks noChangeAspect="1"/>
          </p:cNvPicPr>
          <p:nvPr/>
        </p:nvPicPr>
        <p:blipFill>
          <a:blip r:embed="rId3">
            <a:alphaModFix amt="20000"/>
          </a:blip>
          <a:stretch>
            <a:fillRect/>
          </a:stretch>
        </p:blipFill>
        <p:spPr>
          <a:xfrm>
            <a:off x="3741489" y="849504"/>
            <a:ext cx="4311941" cy="5682261"/>
          </a:xfrm>
          <a:prstGeom prst="rect">
            <a:avLst/>
          </a:prstGeom>
        </p:spPr>
      </p:pic>
    </p:spTree>
    <p:extLst>
      <p:ext uri="{BB962C8B-B14F-4D97-AF65-F5344CB8AC3E}">
        <p14:creationId xmlns:p14="http://schemas.microsoft.com/office/powerpoint/2010/main" val="81936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5" y="1104733"/>
            <a:ext cx="5749636" cy="5644691"/>
          </a:xfrm>
        </p:spPr>
        <p:txBody>
          <a:bodyPr>
            <a:normAutofit fontScale="92500" lnSpcReduction="20000"/>
          </a:bodyPr>
          <a:lstStyle/>
          <a:p>
            <a:r>
              <a:rPr lang="en-GB" dirty="0">
                <a:solidFill>
                  <a:srgbClr val="FFFF00"/>
                </a:solidFill>
              </a:rPr>
              <a:t>Some people say, “I can say the words, but I feel like a hypocrite because forgiveness is not in my heart.” In some cases forgiveness does seem humanly impossible. All we can do is make an </a:t>
            </a:r>
            <a:r>
              <a:rPr lang="en-GB" u="sng" dirty="0">
                <a:solidFill>
                  <a:srgbClr val="FFFF00"/>
                </a:solidFill>
              </a:rPr>
              <a:t>act of the will</a:t>
            </a:r>
            <a:r>
              <a:rPr lang="en-GB" dirty="0">
                <a:solidFill>
                  <a:srgbClr val="FFFF00"/>
                </a:solidFill>
              </a:rPr>
              <a:t>, </a:t>
            </a:r>
            <a:r>
              <a:rPr lang="en-GB" dirty="0"/>
              <a:t>speak the words (which breaks the power of the enemy)</a:t>
            </a:r>
            <a:r>
              <a:rPr lang="en-GB" dirty="0">
                <a:solidFill>
                  <a:srgbClr val="FFFF00"/>
                </a:solidFill>
              </a:rPr>
              <a:t> and </a:t>
            </a:r>
            <a:r>
              <a:rPr lang="en-GB" dirty="0"/>
              <a:t>trust that the Lord will do the rest.</a:t>
            </a:r>
          </a:p>
          <a:p>
            <a:pPr marL="0" indent="0">
              <a:buNone/>
            </a:pPr>
            <a:r>
              <a:rPr lang="en-GB" b="1" u="sng" dirty="0">
                <a:solidFill>
                  <a:srgbClr val="FFFF00"/>
                </a:solidFill>
              </a:rPr>
              <a:t>Six Steps to Unlocking Forgiveness</a:t>
            </a:r>
          </a:p>
          <a:p>
            <a:r>
              <a:rPr lang="en-GB" dirty="0">
                <a:solidFill>
                  <a:srgbClr val="FFFF00"/>
                </a:solidFill>
                <a:highlight>
                  <a:srgbClr val="C0C0C0"/>
                </a:highlight>
              </a:rPr>
              <a:t>1. Find someone you trust to pray with you. It helps if this person is spiritually mature.</a:t>
            </a:r>
          </a:p>
          <a:p>
            <a:r>
              <a:rPr lang="en-GB" dirty="0">
                <a:solidFill>
                  <a:srgbClr val="FFFF00"/>
                </a:solidFill>
                <a:highlight>
                  <a:srgbClr val="C0C0C0"/>
                </a:highlight>
              </a:rPr>
              <a:t>2. Begin to praise God and thank Him. Ask the Holy Spirit to lead you.</a:t>
            </a:r>
          </a:p>
          <a:p>
            <a:r>
              <a:rPr lang="en-GB" dirty="0">
                <a:solidFill>
                  <a:srgbClr val="FFFF00"/>
                </a:solidFill>
                <a:highlight>
                  <a:srgbClr val="C0C0C0"/>
                </a:highlight>
              </a:rPr>
              <a:t>3. When you sense His presence, consider Jesus, the author and perfecter of our faith. Acknowledge His love and His power. Areas where you have not forgiven are areas you have not surrendered to the One who loves you. Pray out loud, </a:t>
            </a:r>
            <a:r>
              <a:rPr lang="en-GB" dirty="0">
                <a:highlight>
                  <a:srgbClr val="C0C0C0"/>
                </a:highlight>
              </a:rPr>
              <a:t>“Lord Jesus, please forgive me for trying to save my life, for not trusting you.” </a:t>
            </a:r>
            <a:r>
              <a:rPr lang="en-GB" dirty="0">
                <a:solidFill>
                  <a:srgbClr val="FFFF00"/>
                </a:solidFill>
                <a:highlight>
                  <a:srgbClr val="C0C0C0"/>
                </a:highlight>
              </a:rPr>
              <a:t>Humble yourself.</a:t>
            </a:r>
          </a:p>
          <a:p>
            <a:r>
              <a:rPr lang="en-GB" dirty="0">
                <a:solidFill>
                  <a:srgbClr val="FFFF00"/>
                </a:solidFill>
                <a:highlight>
                  <a:srgbClr val="C0C0C0"/>
                </a:highlight>
              </a:rPr>
              <a:t>4. Remember the words of Jesus: </a:t>
            </a:r>
            <a:r>
              <a:rPr lang="en-GB" dirty="0">
                <a:highlight>
                  <a:srgbClr val="C0C0C0"/>
                </a:highlight>
              </a:rPr>
              <a:t>“Father forgive them— they know not what they are doing.” </a:t>
            </a:r>
            <a:r>
              <a:rPr lang="en-GB" dirty="0">
                <a:solidFill>
                  <a:srgbClr val="FFFF00"/>
                </a:solidFill>
                <a:highlight>
                  <a:srgbClr val="C0C0C0"/>
                </a:highlight>
              </a:rPr>
              <a:t>The Eternal One is willing to release the power of those words again through you. </a:t>
            </a:r>
          </a:p>
          <a:p>
            <a:pPr marL="0" indent="0">
              <a:buNone/>
            </a:pPr>
            <a:r>
              <a:rPr lang="en-GB" sz="1200" dirty="0"/>
              <a:t>Lozano, Neal. Unbound (p. 84). Baker Publishing Group. Kindle Edition. </a:t>
            </a:r>
          </a:p>
          <a:p>
            <a:endParaRPr lang="en-GB" dirty="0"/>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973123"/>
            <a:ext cx="6009314" cy="5774113"/>
          </a:xfrm>
        </p:spPr>
        <p:txBody>
          <a:bodyPr>
            <a:normAutofit fontScale="92500" lnSpcReduction="20000"/>
          </a:bodyPr>
          <a:lstStyle/>
          <a:p>
            <a:r>
              <a:rPr lang="pl-PL" dirty="0"/>
              <a:t>Niektórzy ludzie mówią mi: „Wypowiadam słowa, ale czuję się jak hipokryta, bo w sercu nie mam przebaczenia". W niektórych przypadkach przebaczenie rzeczywiście może się wydawać po ludzku niemożliwe. Wszystko, co możemy zrobić, to podjąć </a:t>
            </a:r>
            <a:r>
              <a:rPr lang="pl-PL" u="sng" dirty="0"/>
              <a:t>akt woli</a:t>
            </a:r>
            <a:r>
              <a:rPr lang="pl-PL" dirty="0"/>
              <a:t>, </a:t>
            </a:r>
            <a:r>
              <a:rPr lang="pl-PL" dirty="0">
                <a:solidFill>
                  <a:srgbClr val="FFFF00"/>
                </a:solidFill>
              </a:rPr>
              <a:t>wypowiedzieć słowa (które łamią moc nieprzyjaciela) i ufać, że Pan dokona reszty.</a:t>
            </a:r>
            <a:endParaRPr lang="en-GB" dirty="0">
              <a:solidFill>
                <a:srgbClr val="FFFF00"/>
              </a:solidFill>
            </a:endParaRPr>
          </a:p>
          <a:p>
            <a:pPr marL="0" indent="0">
              <a:buNone/>
            </a:pPr>
            <a:r>
              <a:rPr lang="pl-PL" b="1" u="sng" dirty="0"/>
              <a:t>Sześć kroków do przebaczenia</a:t>
            </a:r>
            <a:r>
              <a:rPr lang="pl-PL" dirty="0"/>
              <a:t>
</a:t>
            </a:r>
            <a:r>
              <a:rPr lang="pl-PL" dirty="0">
                <a:highlight>
                  <a:srgbClr val="C0C0C0"/>
                </a:highlight>
              </a:rPr>
              <a:t>1. Znajdź kogoś, komu ufasz</a:t>
            </a:r>
            <a:r>
              <a:rPr lang="en-US" dirty="0">
                <a:highlight>
                  <a:srgbClr val="C0C0C0"/>
                </a:highlight>
              </a:rPr>
              <a:t> </a:t>
            </a:r>
            <a:r>
              <a:rPr lang="en-US" dirty="0" err="1">
                <a:highlight>
                  <a:srgbClr val="C0C0C0"/>
                </a:highlight>
              </a:rPr>
              <a:t>i</a:t>
            </a:r>
            <a:r>
              <a:rPr lang="en-US" dirty="0">
                <a:highlight>
                  <a:srgbClr val="C0C0C0"/>
                </a:highlight>
              </a:rPr>
              <a:t> </a:t>
            </a:r>
            <a:r>
              <a:rPr lang="en-US" dirty="0" err="1">
                <a:highlight>
                  <a:srgbClr val="C0C0C0"/>
                </a:highlight>
              </a:rPr>
              <a:t>popro</a:t>
            </a:r>
            <a:r>
              <a:rPr lang="pl-PL" dirty="0">
                <a:highlight>
                  <a:srgbClr val="C0C0C0"/>
                </a:highlight>
              </a:rPr>
              <a:t>ś go o wspólną modlitwę. Dobrze, żeby była to osoba dojrzała duchowo.
2. Zacznijcie się modlić, uwielbiając B</a:t>
            </a:r>
            <a:r>
              <a:rPr lang="en-GB" dirty="0">
                <a:highlight>
                  <a:srgbClr val="C0C0C0"/>
                </a:highlight>
              </a:rPr>
              <a:t>o</a:t>
            </a:r>
            <a:r>
              <a:rPr lang="pl-PL" dirty="0">
                <a:highlight>
                  <a:srgbClr val="C0C0C0"/>
                </a:highlight>
              </a:rPr>
              <a:t>ga i dziękując Mu. Poproście Ducha Świętego, aby was prowadził.
3. Kiedy znajdziecie się w Jego obecności, zwróćcie oczy na Jezusa, tego, od którego pochodzi dar wiary i który ją w nas udoskonala.  Podziękujcie za Jego miłość i moc. Dziedziny, w których nie przebaczyłeś, są obszarami, które nie zostały poddane Temu, który cię umiłował. Stań przed Nim w pokorze, wypowiadając  głośno słowa modlitwy: </a:t>
            </a:r>
            <a:r>
              <a:rPr lang="pl-PL" dirty="0">
                <a:solidFill>
                  <a:srgbClr val="FFFF00"/>
                </a:solidFill>
                <a:highlight>
                  <a:srgbClr val="C0C0C0"/>
                </a:highlight>
              </a:rPr>
              <a:t>„Panie Jezu, proszę, przebacz mi, że próbowałem sam się zbawić, nie zawierzając mojego życia Tobie.”</a:t>
            </a:r>
            <a:r>
              <a:rPr lang="pl-PL" dirty="0">
                <a:highlight>
                  <a:srgbClr val="C0C0C0"/>
                </a:highlight>
              </a:rPr>
              <a:t>
4. Przypomnij sobie słowa Jezusa, który modlil się: </a:t>
            </a:r>
            <a:r>
              <a:rPr lang="pl-PL" dirty="0">
                <a:solidFill>
                  <a:srgbClr val="FFFF00"/>
                </a:solidFill>
                <a:highlight>
                  <a:srgbClr val="C0C0C0"/>
                </a:highlight>
              </a:rPr>
              <a:t>„Ojcze, przebacz im, bo nie wiedzą co czynią</a:t>
            </a:r>
            <a:r>
              <a:rPr lang="pl-PL" dirty="0">
                <a:highlight>
                  <a:srgbClr val="C0C0C0"/>
                </a:highlight>
              </a:rPr>
              <a:t>. „ Te słowa trwaja wiecznie, On sam ci je ofiarował. Przedwieczny jest gotow znoów uwolnić ich moc w twoim życiu. </a:t>
            </a:r>
            <a:r>
              <a:rPr lang="pl-PL" dirty="0"/>
              <a:t>
</a:t>
            </a:r>
            <a:endParaRPr lang="en-GB" dirty="0"/>
          </a:p>
        </p:txBody>
      </p:sp>
      <p:sp>
        <p:nvSpPr>
          <p:cNvPr id="7" name="Title 1">
            <a:extLst>
              <a:ext uri="{FF2B5EF4-FFF2-40B4-BE49-F238E27FC236}">
                <a16:creationId xmlns:a16="http://schemas.microsoft.com/office/drawing/2014/main" xmlns="" id="{10298DDF-D7B1-4E38-AD1C-AEE9FD104ECC}"/>
              </a:ext>
            </a:extLst>
          </p:cNvPr>
          <p:cNvSpPr>
            <a:spLocks noGrp="1"/>
          </p:cNvSpPr>
          <p:nvPr>
            <p:ph type="title"/>
          </p:nvPr>
        </p:nvSpPr>
        <p:spPr>
          <a:xfrm>
            <a:off x="0" y="159027"/>
            <a:ext cx="12192000" cy="907774"/>
          </a:xfrm>
        </p:spPr>
        <p:txBody>
          <a:bodyPr>
            <a:normAutofit fontScale="90000"/>
          </a:bodyPr>
          <a:lstStyle/>
          <a:p>
            <a:r>
              <a:rPr lang="en-GB" dirty="0"/>
              <a:t>2</a:t>
            </a:r>
            <a:r>
              <a:rPr lang="en-GB" baseline="30000" dirty="0"/>
              <a:t>nd</a:t>
            </a:r>
            <a:r>
              <a:rPr lang="en-GB" baseline="30000" dirty="0">
                <a:solidFill>
                  <a:srgbClr val="FFFF00"/>
                </a:solidFill>
              </a:rPr>
              <a:t>             </a:t>
            </a:r>
            <a:r>
              <a:rPr lang="en-GB" dirty="0">
                <a:solidFill>
                  <a:srgbClr val="FFFF00"/>
                </a:solidFill>
              </a:rPr>
              <a:t>I forgive in the name of Jesus</a:t>
            </a:r>
            <a:r>
              <a:rPr lang="en-GB" dirty="0"/>
              <a:t>/ </a:t>
            </a:r>
            <a:r>
              <a:rPr lang="pl-PL" dirty="0"/>
              <a:t>Przebaczam w imię Jezusa</a:t>
            </a:r>
            <a:endParaRPr lang="en-GB" dirty="0"/>
          </a:p>
        </p:txBody>
      </p:sp>
      <p:pic>
        <p:nvPicPr>
          <p:cNvPr id="5" name="Picture 4">
            <a:extLst>
              <a:ext uri="{FF2B5EF4-FFF2-40B4-BE49-F238E27FC236}">
                <a16:creationId xmlns:a16="http://schemas.microsoft.com/office/drawing/2014/main" xmlns="" id="{4F7CA19A-C275-4ED3-AA51-EB428C348C09}"/>
              </a:ext>
            </a:extLst>
          </p:cNvPr>
          <p:cNvPicPr>
            <a:picLocks noChangeAspect="1"/>
          </p:cNvPicPr>
          <p:nvPr/>
        </p:nvPicPr>
        <p:blipFill>
          <a:blip r:embed="rId2"/>
          <a:stretch>
            <a:fillRect/>
          </a:stretch>
        </p:blipFill>
        <p:spPr>
          <a:xfrm>
            <a:off x="683107" y="163812"/>
            <a:ext cx="710831" cy="710831"/>
          </a:xfrm>
          <a:prstGeom prst="rect">
            <a:avLst/>
          </a:prstGeom>
        </p:spPr>
      </p:pic>
    </p:spTree>
    <p:extLst>
      <p:ext uri="{BB962C8B-B14F-4D97-AF65-F5344CB8AC3E}">
        <p14:creationId xmlns:p14="http://schemas.microsoft.com/office/powerpoint/2010/main" val="1424723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874643"/>
            <a:ext cx="5749636" cy="5644691"/>
          </a:xfrm>
        </p:spPr>
        <p:txBody>
          <a:bodyPr>
            <a:normAutofit fontScale="85000" lnSpcReduction="10000"/>
          </a:bodyPr>
          <a:lstStyle/>
          <a:p>
            <a:r>
              <a:rPr lang="en-GB" dirty="0">
                <a:solidFill>
                  <a:srgbClr val="FFFF00"/>
                </a:solidFill>
                <a:highlight>
                  <a:srgbClr val="C0C0C0"/>
                </a:highlight>
              </a:rPr>
              <a:t>5. Think of the person who hurt you and what that person did. Let yourself feel the pain. Then say out loud: “</a:t>
            </a:r>
            <a:r>
              <a:rPr lang="en-GB" i="1" dirty="0">
                <a:solidFill>
                  <a:srgbClr val="FFFF00"/>
                </a:solidFill>
                <a:highlight>
                  <a:srgbClr val="C0C0C0"/>
                </a:highlight>
              </a:rPr>
              <a:t>In the name of Jesus, I forgive __________ for _______</a:t>
            </a:r>
            <a:r>
              <a:rPr lang="en-GB" dirty="0">
                <a:solidFill>
                  <a:srgbClr val="FFFF00"/>
                </a:solidFill>
                <a:highlight>
                  <a:srgbClr val="C0C0C0"/>
                </a:highlight>
              </a:rPr>
              <a:t>.” Ask God to bring others to your mind. One or two is plenty to start with, since you need to be willing to touch the pain.</a:t>
            </a:r>
          </a:p>
          <a:p>
            <a:r>
              <a:rPr lang="en-GB" dirty="0">
                <a:solidFill>
                  <a:srgbClr val="FFFF00"/>
                </a:solidFill>
                <a:highlight>
                  <a:srgbClr val="C0C0C0"/>
                </a:highlight>
              </a:rPr>
              <a:t>6. Give thanks to God for His goodness, and ask Him to direct your paths. Use your newfound freedom to love someone in a practical way. The fruit of forgiveness is love.</a:t>
            </a:r>
          </a:p>
          <a:p>
            <a:pPr marL="0" indent="0">
              <a:buNone/>
            </a:pPr>
            <a:r>
              <a:rPr lang="en-GB" b="1" dirty="0">
                <a:solidFill>
                  <a:srgbClr val="FFFF00"/>
                </a:solidFill>
              </a:rPr>
              <a:t>Don’t Forget Yourself!</a:t>
            </a:r>
          </a:p>
          <a:p>
            <a:r>
              <a:rPr lang="en-GB" dirty="0">
                <a:solidFill>
                  <a:srgbClr val="FFFF00"/>
                </a:solidFill>
              </a:rPr>
              <a:t>It means: you will not hold yourself to higher standards than God, and </a:t>
            </a:r>
            <a:r>
              <a:rPr lang="en-GB" u="sng" dirty="0">
                <a:solidFill>
                  <a:srgbClr val="FFFF00"/>
                </a:solidFill>
              </a:rPr>
              <a:t>you will not demand of yourself more than He does</a:t>
            </a:r>
            <a:r>
              <a:rPr lang="en-GB" dirty="0">
                <a:solidFill>
                  <a:srgbClr val="FFFF00"/>
                </a:solidFill>
              </a:rPr>
              <a:t>. We forgive ourselves the same way God does, </a:t>
            </a:r>
            <a:r>
              <a:rPr lang="en-GB" u="sng" dirty="0">
                <a:solidFill>
                  <a:srgbClr val="FFFF00"/>
                </a:solidFill>
              </a:rPr>
              <a:t>on the basis of the mercy poured out in Jesus</a:t>
            </a:r>
            <a:r>
              <a:rPr lang="en-GB" dirty="0">
                <a:solidFill>
                  <a:srgbClr val="FFFF00"/>
                </a:solidFill>
              </a:rPr>
              <a:t>.</a:t>
            </a:r>
          </a:p>
          <a:p>
            <a:r>
              <a:rPr lang="en-GB" dirty="0">
                <a:solidFill>
                  <a:srgbClr val="FFFF00"/>
                </a:solidFill>
              </a:rPr>
              <a:t>We know we have forgiven when we begin to </a:t>
            </a:r>
            <a:r>
              <a:rPr lang="en-GB" u="sng" dirty="0">
                <a:solidFill>
                  <a:srgbClr val="FFFF00"/>
                </a:solidFill>
              </a:rPr>
              <a:t>realize that the person who has offended us is really a source of blessing</a:t>
            </a:r>
            <a:r>
              <a:rPr lang="en-GB" dirty="0">
                <a:solidFill>
                  <a:srgbClr val="FFFF00"/>
                </a:solidFill>
              </a:rPr>
              <a:t>.</a:t>
            </a:r>
          </a:p>
          <a:p>
            <a:r>
              <a:rPr lang="en-GB" dirty="0">
                <a:solidFill>
                  <a:srgbClr val="FFFF00"/>
                </a:solidFill>
              </a:rPr>
              <a:t>Jesus said, “</a:t>
            </a:r>
            <a:r>
              <a:rPr lang="en-GB" i="1" dirty="0">
                <a:solidFill>
                  <a:srgbClr val="FFFF00"/>
                </a:solidFill>
              </a:rPr>
              <a:t>This is my blood of the covenant, which is poured out for many for the forgiveness of sins</a:t>
            </a:r>
            <a:r>
              <a:rPr lang="en-GB" dirty="0">
                <a:solidFill>
                  <a:srgbClr val="FFFF00"/>
                </a:solidFill>
              </a:rPr>
              <a:t>” (Matthew 26:28). </a:t>
            </a:r>
            <a:r>
              <a:rPr lang="en-GB" u="sng" dirty="0">
                <a:solidFill>
                  <a:srgbClr val="FFFF00"/>
                </a:solidFill>
              </a:rPr>
              <a:t>Do you believe this?</a:t>
            </a:r>
          </a:p>
          <a:p>
            <a:r>
              <a:rPr lang="en-GB" sz="1000" dirty="0"/>
              <a:t>Lozano, Neal. Unbound (p. 84).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874643"/>
            <a:ext cx="5902035" cy="5644691"/>
          </a:xfrm>
        </p:spPr>
        <p:txBody>
          <a:bodyPr>
            <a:normAutofit fontScale="85000" lnSpcReduction="10000"/>
          </a:bodyPr>
          <a:lstStyle/>
          <a:p>
            <a:r>
              <a:rPr lang="pl-PL" dirty="0">
                <a:highlight>
                  <a:srgbClr val="C0C0C0"/>
                </a:highlight>
              </a:rPr>
              <a:t>5. Pomyśl o osobie, która Cię zraniła i w jaki sposób to się stało. Pozwól sobie poczuć ten ból. Następnie powiedz na głos: „W imię Jezusa, przebaczam __________ to, że _______." Poproś Boga, aby sam przypomniał ci inne osoby, którym powinieneś przebaczyć. Na początek wystarczyjedna lub dwie, gdyz przebaczanie z miejsca, w którym powracasz do starego zranienia, jest bolesne. 
6. Dziękujcie Bogu za jego dobroć i poproście Go, aby prowadził was na wszystkich waszych drogach. Wykorzystaj otrzymany od Boga dar odzyslanej wolności, by w praktyczny sposób okazać komuś milłość.</a:t>
            </a:r>
            <a:endParaRPr lang="en-GB" dirty="0">
              <a:highlight>
                <a:srgbClr val="C0C0C0"/>
              </a:highlight>
            </a:endParaRPr>
          </a:p>
          <a:p>
            <a:r>
              <a:rPr lang="en-GB" b="1" dirty="0" err="1"/>
              <a:t>Nie</a:t>
            </a:r>
            <a:r>
              <a:rPr lang="en-GB" b="1" dirty="0"/>
              <a:t> </a:t>
            </a:r>
            <a:r>
              <a:rPr lang="en-GB" b="1" dirty="0" err="1"/>
              <a:t>zapomnij</a:t>
            </a:r>
            <a:r>
              <a:rPr lang="en-GB" b="1" dirty="0"/>
              <a:t> o </a:t>
            </a:r>
            <a:r>
              <a:rPr lang="en-GB" b="1" dirty="0" err="1"/>
              <a:t>sobie</a:t>
            </a:r>
            <a:r>
              <a:rPr lang="en-GB" b="1" dirty="0"/>
              <a:t>!</a:t>
            </a:r>
            <a:r>
              <a:rPr lang="en-GB" dirty="0"/>
              <a:t>
</a:t>
            </a:r>
            <a:r>
              <a:rPr lang="pl-PL" dirty="0"/>
              <a:t>Oznacza to</a:t>
            </a:r>
            <a:r>
              <a:rPr lang="en-US" dirty="0"/>
              <a:t>, </a:t>
            </a:r>
            <a:r>
              <a:rPr lang="pl-PL" dirty="0"/>
              <a:t>że: zgadzasz się z Bogiem, że nie stawiasz siebie ponad Nim i że </a:t>
            </a:r>
            <a:r>
              <a:rPr lang="pl-PL" u="sng" dirty="0"/>
              <a:t>nie chcesz wymagać od siebie więcej niż On sam od ciebie wymaga</a:t>
            </a:r>
            <a:r>
              <a:rPr lang="pl-PL" dirty="0"/>
              <a:t>. Przebaczamy sobie tak samo, jak przebacza nam Bóg, </a:t>
            </a:r>
            <a:r>
              <a:rPr lang="pl-PL" u="sng" dirty="0"/>
              <a:t>w oparciu o łaskę wylaną na nas w Jezusie Chrystusie.</a:t>
            </a:r>
            <a:r>
              <a:rPr lang="pl-PL" dirty="0"/>
              <a:t>
Przebaczenie prawdziwie dokonane w nas przejawia się w tym, </a:t>
            </a:r>
            <a:r>
              <a:rPr lang="pl-PL" u="sng" dirty="0"/>
              <a:t>że uświadamiamy sobie, iż osoba, która nas zraniła, tak naprawdę jest dla nas źródłem błogosławieństwa.</a:t>
            </a:r>
          </a:p>
          <a:p>
            <a:r>
              <a:rPr lang="pl-PL" dirty="0"/>
              <a:t>Jezus powiedział: „To jest moja Krew Przymierza, która za wielu będzie wylana na odpuszczenie grzechów" (Mt 26, 28). </a:t>
            </a:r>
            <a:r>
              <a:rPr lang="pl-PL" u="sng" dirty="0"/>
              <a:t>Wierzysz w to?</a:t>
            </a:r>
            <a:r>
              <a:rPr lang="pl-PL" dirty="0"/>
              <a:t>
</a:t>
            </a:r>
            <a:endParaRPr lang="en-GB" dirty="0"/>
          </a:p>
        </p:txBody>
      </p:sp>
      <p:sp>
        <p:nvSpPr>
          <p:cNvPr id="7" name="Title 1">
            <a:extLst>
              <a:ext uri="{FF2B5EF4-FFF2-40B4-BE49-F238E27FC236}">
                <a16:creationId xmlns:a16="http://schemas.microsoft.com/office/drawing/2014/main" xmlns="" id="{10298DDF-D7B1-4E38-AD1C-AEE9FD104ECC}"/>
              </a:ext>
            </a:extLst>
          </p:cNvPr>
          <p:cNvSpPr>
            <a:spLocks noGrp="1"/>
          </p:cNvSpPr>
          <p:nvPr>
            <p:ph type="title"/>
          </p:nvPr>
        </p:nvSpPr>
        <p:spPr>
          <a:xfrm>
            <a:off x="0" y="159027"/>
            <a:ext cx="12192000" cy="907774"/>
          </a:xfrm>
        </p:spPr>
        <p:txBody>
          <a:bodyPr>
            <a:normAutofit fontScale="90000"/>
          </a:bodyPr>
          <a:lstStyle/>
          <a:p>
            <a:r>
              <a:rPr lang="en-GB" dirty="0"/>
              <a:t>2</a:t>
            </a:r>
            <a:r>
              <a:rPr lang="en-GB" baseline="30000" dirty="0"/>
              <a:t>nd</a:t>
            </a:r>
            <a:r>
              <a:rPr lang="en-GB" dirty="0">
                <a:solidFill>
                  <a:srgbClr val="FFFF00"/>
                </a:solidFill>
              </a:rPr>
              <a:t>         I forgive in the name of Jesus</a:t>
            </a:r>
            <a:r>
              <a:rPr lang="en-GB" dirty="0"/>
              <a:t>/ </a:t>
            </a:r>
            <a:r>
              <a:rPr lang="pl-PL" dirty="0"/>
              <a:t>Przebaczam w imię Jezusa</a:t>
            </a:r>
            <a:endParaRPr lang="en-GB" dirty="0"/>
          </a:p>
        </p:txBody>
      </p:sp>
      <p:pic>
        <p:nvPicPr>
          <p:cNvPr id="5" name="Picture 4">
            <a:extLst>
              <a:ext uri="{FF2B5EF4-FFF2-40B4-BE49-F238E27FC236}">
                <a16:creationId xmlns:a16="http://schemas.microsoft.com/office/drawing/2014/main" xmlns="" id="{C76E3BF5-DB3B-4859-9E56-8B8AE1096817}"/>
              </a:ext>
            </a:extLst>
          </p:cNvPr>
          <p:cNvPicPr>
            <a:picLocks noChangeAspect="1"/>
          </p:cNvPicPr>
          <p:nvPr/>
        </p:nvPicPr>
        <p:blipFill>
          <a:blip r:embed="rId2"/>
          <a:stretch>
            <a:fillRect/>
          </a:stretch>
        </p:blipFill>
        <p:spPr>
          <a:xfrm>
            <a:off x="683107" y="257498"/>
            <a:ext cx="710831" cy="710831"/>
          </a:xfrm>
          <a:prstGeom prst="rect">
            <a:avLst/>
          </a:prstGeom>
        </p:spPr>
      </p:pic>
    </p:spTree>
    <p:extLst>
      <p:ext uri="{BB962C8B-B14F-4D97-AF65-F5344CB8AC3E}">
        <p14:creationId xmlns:p14="http://schemas.microsoft.com/office/powerpoint/2010/main" val="1358770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5749636" cy="5338605"/>
          </a:xfrm>
        </p:spPr>
        <p:txBody>
          <a:bodyPr>
            <a:normAutofit lnSpcReduction="10000"/>
          </a:bodyPr>
          <a:lstStyle/>
          <a:p>
            <a:r>
              <a:rPr lang="en-GB" dirty="0">
                <a:solidFill>
                  <a:srgbClr val="FFFF00"/>
                </a:solidFill>
              </a:rPr>
              <a:t>Lack of awareness of deep wounds</a:t>
            </a:r>
          </a:p>
          <a:p>
            <a:pPr marL="0" indent="0">
              <a:buNone/>
            </a:pPr>
            <a:r>
              <a:rPr lang="en-GB" dirty="0">
                <a:solidFill>
                  <a:srgbClr val="FFFF00"/>
                </a:solidFill>
              </a:rPr>
              <a:t>Sometimes we are not aware that there is someone we need to forgive.</a:t>
            </a:r>
          </a:p>
          <a:p>
            <a:r>
              <a:rPr lang="en-GB" dirty="0">
                <a:solidFill>
                  <a:srgbClr val="FFFF00"/>
                </a:solidFill>
              </a:rPr>
              <a:t>A desire for revenge</a:t>
            </a:r>
          </a:p>
          <a:p>
            <a:pPr marL="0" indent="0">
              <a:buNone/>
            </a:pPr>
            <a:r>
              <a:rPr lang="en-GB" dirty="0">
                <a:solidFill>
                  <a:srgbClr val="FFFF00"/>
                </a:solidFill>
              </a:rPr>
              <a:t>We live in a society that wants revenge, not justice. We think we have a right to retaliation.</a:t>
            </a:r>
          </a:p>
          <a:p>
            <a:r>
              <a:rPr lang="en-GB" dirty="0">
                <a:solidFill>
                  <a:srgbClr val="FFFF00"/>
                </a:solidFill>
              </a:rPr>
              <a:t>Fear</a:t>
            </a:r>
          </a:p>
          <a:p>
            <a:pPr marL="0" indent="0">
              <a:buNone/>
            </a:pPr>
            <a:r>
              <a:rPr lang="en-GB" dirty="0">
                <a:solidFill>
                  <a:srgbClr val="FFFF00"/>
                </a:solidFill>
              </a:rPr>
              <a:t>We often feel that if we forgive we give up our only defensive weapon. If a young person’s only way to deal with abuse is to withdraw into anger, hatred and unforgiveness to maintain a sense of self, the thought of forgiving can involve the </a:t>
            </a:r>
            <a:r>
              <a:rPr lang="en-GB" u="sng" dirty="0">
                <a:solidFill>
                  <a:srgbClr val="FFFF00"/>
                </a:solidFill>
              </a:rPr>
              <a:t>fear of losing identity </a:t>
            </a:r>
            <a:r>
              <a:rPr lang="en-GB" dirty="0">
                <a:solidFill>
                  <a:srgbClr val="FFFF00"/>
                </a:solidFill>
              </a:rPr>
              <a:t>and the </a:t>
            </a:r>
            <a:r>
              <a:rPr lang="en-GB" u="sng" dirty="0">
                <a:solidFill>
                  <a:srgbClr val="FFFF00"/>
                </a:solidFill>
              </a:rPr>
              <a:t>means of coping </a:t>
            </a:r>
            <a:r>
              <a:rPr lang="en-GB" dirty="0">
                <a:solidFill>
                  <a:srgbClr val="FFFF00"/>
                </a:solidFill>
              </a:rPr>
              <a:t>with uncontrollable emotions. Forgiveness means releasing the blockage to receiving the love of God and being an instrument of His grace. You cannot change the other person, but you can allow the Lord to transform you.</a:t>
            </a:r>
          </a:p>
          <a:p>
            <a:r>
              <a:rPr lang="en-GB" sz="1100" dirty="0"/>
              <a:t>Lozano, Neal. Unbound (pp. 72-73).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796955"/>
            <a:ext cx="5902035" cy="5722380"/>
          </a:xfrm>
        </p:spPr>
        <p:txBody>
          <a:bodyPr>
            <a:normAutofit lnSpcReduction="10000"/>
          </a:bodyPr>
          <a:lstStyle/>
          <a:p>
            <a:r>
              <a:rPr lang="pl-PL" dirty="0"/>
              <a:t>Brak świadomości głębokich ran</a:t>
            </a:r>
            <a:endParaRPr lang="en-GB" dirty="0"/>
          </a:p>
          <a:p>
            <a:r>
              <a:rPr lang="pl-PL" dirty="0"/>
              <a:t>Czasami nie wiemy, że jest ktoś, kogo musimy przebaczyć.
Pragnienie zemst</a:t>
            </a:r>
            <a:endParaRPr lang="en-GB" dirty="0"/>
          </a:p>
          <a:p>
            <a:r>
              <a:rPr lang="pl-PL" dirty="0"/>
              <a:t>Mieszkamy w społeczeństwie, które chce zemścić, a nie sprawiedliwości. Uważamy, że mamy prawo do odwetu.
Strach</a:t>
            </a:r>
            <a:endParaRPr lang="en-GB" dirty="0"/>
          </a:p>
          <a:p>
            <a:pPr marL="0" indent="0">
              <a:buNone/>
            </a:pPr>
            <a:r>
              <a:rPr lang="pl-PL" dirty="0"/>
              <a:t>Często uważamy, że jeśli przebaczymy, dajemy nam tylko broń obronną. Jeśli młoda osoba jest jedynym sposobem radzenia sobie z nadużyciami jest wycofanie się w gniew, nienawiść i niefortunność, aby utrzymać poczucie siebie, myśl o przebaczaniu może wiązać się </a:t>
            </a:r>
            <a:r>
              <a:rPr lang="pl-PL" u="sng" dirty="0"/>
              <a:t>z obawy przed utratą tożsamości i środków radzenia sobie </a:t>
            </a:r>
            <a:r>
              <a:rPr lang="pl-PL" dirty="0"/>
              <a:t>z niepowstrzymany</a:t>
            </a:r>
            <a:r>
              <a:rPr lang="en-GB" dirty="0"/>
              <a:t> </a:t>
            </a:r>
            <a:r>
              <a:rPr lang="pl-PL" dirty="0"/>
              <a:t>emocje. Przebaczenie oznacza uwolnienie blokady do otrzymania miłości Boga i bycie narzędziem jego łaski. Nie możecie zmienić drugiej osoby, ale możecie pozwolić Panu przemienić was.</a:t>
            </a:r>
            <a:endParaRPr lang="en-GB" dirty="0"/>
          </a:p>
        </p:txBody>
      </p:sp>
      <p:sp>
        <p:nvSpPr>
          <p:cNvPr id="5" name="Title 1">
            <a:extLst>
              <a:ext uri="{FF2B5EF4-FFF2-40B4-BE49-F238E27FC236}">
                <a16:creationId xmlns:a16="http://schemas.microsoft.com/office/drawing/2014/main" xmlns="" id="{B5CB7110-E5F7-4EC1-858C-1C83920B25FE}"/>
              </a:ext>
            </a:extLst>
          </p:cNvPr>
          <p:cNvSpPr>
            <a:spLocks noGrp="1"/>
          </p:cNvSpPr>
          <p:nvPr>
            <p:ph type="title"/>
          </p:nvPr>
        </p:nvSpPr>
        <p:spPr>
          <a:xfrm>
            <a:off x="566956" y="110054"/>
            <a:ext cx="10905688" cy="907774"/>
          </a:xfrm>
        </p:spPr>
        <p:txBody>
          <a:bodyPr>
            <a:normAutofit/>
          </a:bodyPr>
          <a:lstStyle/>
          <a:p>
            <a:r>
              <a:rPr lang="en-GB" sz="2800" dirty="0">
                <a:solidFill>
                  <a:srgbClr val="FFFF00"/>
                </a:solidFill>
              </a:rPr>
              <a:t>2</a:t>
            </a:r>
            <a:r>
              <a:rPr lang="en-GB" sz="2800" baseline="30000" dirty="0">
                <a:solidFill>
                  <a:srgbClr val="FFFF00"/>
                </a:solidFill>
              </a:rPr>
              <a:t>nd</a:t>
            </a:r>
            <a:r>
              <a:rPr lang="en-GB" sz="2800" dirty="0">
                <a:solidFill>
                  <a:srgbClr val="FFFF00"/>
                </a:solidFill>
              </a:rPr>
              <a:t>          I forgive in the name of Jesus</a:t>
            </a:r>
            <a:r>
              <a:rPr lang="en-GB" sz="2800" dirty="0"/>
              <a:t>/ </a:t>
            </a:r>
            <a:r>
              <a:rPr lang="pl-PL" sz="2800" dirty="0"/>
              <a:t>Przebaczam w imię Jezusa</a:t>
            </a:r>
            <a:endParaRPr lang="en-GB" sz="2800" dirty="0"/>
          </a:p>
        </p:txBody>
      </p:sp>
      <p:pic>
        <p:nvPicPr>
          <p:cNvPr id="6" name="Picture 5" descr="A close up of a cloud&#10;&#10;Description automatically generated">
            <a:extLst>
              <a:ext uri="{FF2B5EF4-FFF2-40B4-BE49-F238E27FC236}">
                <a16:creationId xmlns:a16="http://schemas.microsoft.com/office/drawing/2014/main" xmlns="" id="{D50A5B70-8D85-40E1-A7B7-3C08A4B9F06D}"/>
              </a:ext>
            </a:extLst>
          </p:cNvPr>
          <p:cNvPicPr>
            <a:picLocks noChangeAspect="1"/>
          </p:cNvPicPr>
          <p:nvPr/>
        </p:nvPicPr>
        <p:blipFill>
          <a:blip r:embed="rId2">
            <a:alphaModFix amt="20000"/>
          </a:blip>
          <a:stretch>
            <a:fillRect/>
          </a:stretch>
        </p:blipFill>
        <p:spPr>
          <a:xfrm>
            <a:off x="3783435" y="1577480"/>
            <a:ext cx="3703040" cy="3703040"/>
          </a:xfrm>
          <a:prstGeom prst="rect">
            <a:avLst/>
          </a:prstGeom>
        </p:spPr>
      </p:pic>
      <p:pic>
        <p:nvPicPr>
          <p:cNvPr id="8" name="Picture 7">
            <a:extLst>
              <a:ext uri="{FF2B5EF4-FFF2-40B4-BE49-F238E27FC236}">
                <a16:creationId xmlns:a16="http://schemas.microsoft.com/office/drawing/2014/main" xmlns="" id="{D8D9FA56-31AF-46D4-A0AD-D871B2266E54}"/>
              </a:ext>
            </a:extLst>
          </p:cNvPr>
          <p:cNvPicPr>
            <a:picLocks noChangeAspect="1"/>
          </p:cNvPicPr>
          <p:nvPr/>
        </p:nvPicPr>
        <p:blipFill>
          <a:blip r:embed="rId3"/>
          <a:stretch>
            <a:fillRect/>
          </a:stretch>
        </p:blipFill>
        <p:spPr>
          <a:xfrm>
            <a:off x="1161279" y="231408"/>
            <a:ext cx="710831" cy="710831"/>
          </a:xfrm>
          <a:prstGeom prst="rect">
            <a:avLst/>
          </a:prstGeom>
        </p:spPr>
      </p:pic>
    </p:spTree>
    <p:extLst>
      <p:ext uri="{BB962C8B-B14F-4D97-AF65-F5344CB8AC3E}">
        <p14:creationId xmlns:p14="http://schemas.microsoft.com/office/powerpoint/2010/main" val="100271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5749636" cy="5338605"/>
          </a:xfrm>
        </p:spPr>
        <p:txBody>
          <a:bodyPr>
            <a:normAutofit fontScale="92500" lnSpcReduction="20000"/>
          </a:bodyPr>
          <a:lstStyle/>
          <a:p>
            <a:r>
              <a:rPr lang="en-GB" dirty="0">
                <a:solidFill>
                  <a:srgbClr val="FFFF00"/>
                </a:solidFill>
              </a:rPr>
              <a:t>Pride</a:t>
            </a:r>
          </a:p>
          <a:p>
            <a:pPr marL="0" indent="0">
              <a:buNone/>
            </a:pPr>
            <a:r>
              <a:rPr lang="en-GB" dirty="0">
                <a:solidFill>
                  <a:srgbClr val="FFFF00"/>
                </a:solidFill>
              </a:rPr>
              <a:t>Sometimes pride, expressed as </a:t>
            </a:r>
            <a:r>
              <a:rPr lang="en-GB" u="sng" dirty="0">
                <a:solidFill>
                  <a:srgbClr val="FFFF00"/>
                </a:solidFill>
              </a:rPr>
              <a:t>self-righteousness or self-justification</a:t>
            </a:r>
            <a:r>
              <a:rPr lang="en-GB" dirty="0">
                <a:solidFill>
                  <a:srgbClr val="FFFF00"/>
                </a:solidFill>
              </a:rPr>
              <a:t>, blocks our forgiveness.</a:t>
            </a:r>
          </a:p>
          <a:p>
            <a:r>
              <a:rPr lang="en-GB" dirty="0">
                <a:solidFill>
                  <a:srgbClr val="FFFF00"/>
                </a:solidFill>
              </a:rPr>
              <a:t>Failure to take responsibility</a:t>
            </a:r>
          </a:p>
          <a:p>
            <a:pPr marL="0" indent="0">
              <a:buNone/>
            </a:pPr>
            <a:r>
              <a:rPr lang="en-GB" dirty="0">
                <a:solidFill>
                  <a:srgbClr val="FFFF00"/>
                </a:solidFill>
              </a:rPr>
              <a:t>We may feel powerless to “fix” a situation: </a:t>
            </a:r>
            <a:r>
              <a:rPr lang="en-GB" i="1" dirty="0">
                <a:solidFill>
                  <a:srgbClr val="FFFF00"/>
                </a:solidFill>
              </a:rPr>
              <a:t>“I am carrying this hurt, and the person who harmed me has the key to unlock it—if he would just repent.”</a:t>
            </a:r>
            <a:r>
              <a:rPr lang="en-GB" dirty="0">
                <a:solidFill>
                  <a:srgbClr val="FFFF00"/>
                </a:solidFill>
              </a:rPr>
              <a:t> But reconciliation begins </a:t>
            </a:r>
            <a:r>
              <a:rPr lang="en-GB" u="sng" dirty="0">
                <a:solidFill>
                  <a:srgbClr val="FFFF00"/>
                </a:solidFill>
              </a:rPr>
              <a:t>in our hearts</a:t>
            </a:r>
            <a:r>
              <a:rPr lang="en-GB" dirty="0">
                <a:solidFill>
                  <a:srgbClr val="FFFF00"/>
                </a:solidFill>
              </a:rPr>
              <a:t>. We need to forgive until it is complete. We should start as soon as we recognize the need to forgive, as well as during and after reconciliation, all the time giving thanks to God for the gift of forgiveness (see Psalm 142:1–4).</a:t>
            </a:r>
          </a:p>
          <a:p>
            <a:r>
              <a:rPr lang="en-GB" dirty="0">
                <a:solidFill>
                  <a:srgbClr val="FFFF00"/>
                </a:solidFill>
              </a:rPr>
              <a:t>Influence of evil spirits</a:t>
            </a:r>
          </a:p>
          <a:p>
            <a:pPr marL="0" indent="0">
              <a:buNone/>
            </a:pPr>
            <a:r>
              <a:rPr lang="en-GB" dirty="0">
                <a:solidFill>
                  <a:srgbClr val="FFFF00"/>
                </a:solidFill>
              </a:rPr>
              <a:t>Forgiveness may not be released until we renounce the works of the devil and take authority in the name of Jesus. This was the case for Anna, whom you met in chapter 1. </a:t>
            </a:r>
            <a:r>
              <a:rPr lang="en-GB" dirty="0">
                <a:solidFill>
                  <a:schemeClr val="accent1">
                    <a:lumMod val="20000"/>
                    <a:lumOff val="80000"/>
                  </a:schemeClr>
                </a:solidFill>
              </a:rPr>
              <a:t>The spirit of unforgiveness needed to be renounced before she could speak the words of forgiveness and receive her freedom. </a:t>
            </a:r>
            <a:r>
              <a:rPr lang="en-GB" dirty="0">
                <a:solidFill>
                  <a:srgbClr val="FFFF00"/>
                </a:solidFill>
              </a:rPr>
              <a:t>At other times spirits that enter through past involvement in the occult can act as a seal, keeping other spirits in place and holding us in bondage to unforgiveness (more on this in later chapters).</a:t>
            </a:r>
          </a:p>
          <a:p>
            <a:pPr marL="0" indent="0">
              <a:buNone/>
            </a:pPr>
            <a:r>
              <a:rPr lang="en-GB" sz="1200" dirty="0"/>
              <a:t>Lozano, Neal. Unbound (pp. 73-74).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180729"/>
            <a:ext cx="5902035" cy="5338605"/>
          </a:xfrm>
        </p:spPr>
        <p:txBody>
          <a:bodyPr>
            <a:normAutofit fontScale="92500" lnSpcReduction="20000"/>
          </a:bodyPr>
          <a:lstStyle/>
          <a:p>
            <a:r>
              <a:rPr lang="en-GB" dirty="0"/>
              <a:t>Duma</a:t>
            </a:r>
          </a:p>
          <a:p>
            <a:pPr marL="0" indent="0">
              <a:buNone/>
            </a:pPr>
            <a:r>
              <a:rPr lang="pl-PL" dirty="0"/>
              <a:t>Czasami duma, wyrażona jako </a:t>
            </a:r>
            <a:r>
              <a:rPr lang="pl-PL" u="sng" dirty="0"/>
              <a:t>samowystarczalność lub usprawiedliwienie</a:t>
            </a:r>
            <a:r>
              <a:rPr lang="pl-PL" dirty="0"/>
              <a:t>, blokuje nasze przebaczenie</a:t>
            </a:r>
            <a:r>
              <a:rPr lang="en-GB" dirty="0"/>
              <a:t>.</a:t>
            </a:r>
          </a:p>
          <a:p>
            <a:r>
              <a:rPr lang="pl-PL" dirty="0"/>
              <a:t>Niepodjęcie odpowiedzialności</a:t>
            </a:r>
            <a:endParaRPr lang="en-GB" dirty="0"/>
          </a:p>
          <a:p>
            <a:pPr marL="0" indent="0">
              <a:buNone/>
            </a:pPr>
            <a:r>
              <a:rPr lang="pl-PL" dirty="0"/>
              <a:t>Możemy czuć się bezradni, aby "naprawić" sytuację: "ja niosę to boli, a osoba, która mnie skrzywdzi, ma klucz do jej odblokowania — jeśli tylko odpokutuje". Ale pojednanie zaczyna się </a:t>
            </a:r>
            <a:r>
              <a:rPr lang="pl-PL" u="sng" dirty="0"/>
              <a:t>w naszych sercach</a:t>
            </a:r>
            <a:r>
              <a:rPr lang="pl-PL" dirty="0"/>
              <a:t>. Musimy wybaczyć, dopóki nie zostanie zakończona. Powinniśmy zacząć tak szybko, jak uznajemy potrzebę przebaczania, a także w trakcie i po pojednaniu, przez cały czas dziękując Bogu za dar przebaczenia (zob. Psalm 142:1 – 4).</a:t>
            </a:r>
            <a:endParaRPr lang="en-GB" dirty="0"/>
          </a:p>
          <a:p>
            <a:r>
              <a:rPr lang="en-GB" dirty="0" err="1"/>
              <a:t>Wpływ</a:t>
            </a:r>
            <a:r>
              <a:rPr lang="en-GB" dirty="0"/>
              <a:t> </a:t>
            </a:r>
            <a:r>
              <a:rPr lang="en-GB" dirty="0" err="1"/>
              <a:t>złych</a:t>
            </a:r>
            <a:r>
              <a:rPr lang="en-GB" dirty="0"/>
              <a:t> </a:t>
            </a:r>
            <a:r>
              <a:rPr lang="en-GB" dirty="0" err="1"/>
              <a:t>duchów</a:t>
            </a:r>
            <a:endParaRPr lang="en-GB" dirty="0"/>
          </a:p>
          <a:p>
            <a:pPr marL="0" indent="0">
              <a:buNone/>
            </a:pPr>
            <a:r>
              <a:rPr lang="en-GB" dirty="0"/>
              <a:t>P</a:t>
            </a:r>
            <a:r>
              <a:rPr lang="pl-PL" dirty="0"/>
              <a:t>rzebaczenie nie może zostać uwolnione do czasu rezygnacji z dzieł diabła i przejąć władzę w imię Jezusa. Tak było w przypadku Anny, którą spotkałeś w rozdziale 1. </a:t>
            </a:r>
            <a:r>
              <a:rPr lang="pl-PL" dirty="0">
                <a:solidFill>
                  <a:srgbClr val="FFFF00"/>
                </a:solidFill>
              </a:rPr>
              <a:t>Duch niefortunności potrzebnej do rezygnacji, zanim mogła mówić słowami przebaczenia i otrzymać jej wolność. </a:t>
            </a:r>
            <a:r>
              <a:rPr lang="pl-PL" dirty="0"/>
              <a:t>W innych czasach duchy, które wchodzą przez przeszłe zaangażowanie w okultyzmu może działać jako pieczęć, zachowując inne duchy w miejscu i trzyma nas w niewoli do niefortunności (więcej na ten temat w późniejszych rozdziałach).
</a:t>
            </a:r>
            <a:endParaRPr lang="en-GB" dirty="0"/>
          </a:p>
        </p:txBody>
      </p:sp>
      <p:sp>
        <p:nvSpPr>
          <p:cNvPr id="8" name="Title 1">
            <a:extLst>
              <a:ext uri="{FF2B5EF4-FFF2-40B4-BE49-F238E27FC236}">
                <a16:creationId xmlns:a16="http://schemas.microsoft.com/office/drawing/2014/main" xmlns="" id="{1BD8B941-ACF7-45A1-B8D2-00DE9F04DBC3}"/>
              </a:ext>
            </a:extLst>
          </p:cNvPr>
          <p:cNvSpPr>
            <a:spLocks noGrp="1"/>
          </p:cNvSpPr>
          <p:nvPr>
            <p:ph type="title"/>
          </p:nvPr>
        </p:nvSpPr>
        <p:spPr>
          <a:xfrm>
            <a:off x="549478" y="272955"/>
            <a:ext cx="10788243" cy="907774"/>
          </a:xfrm>
        </p:spPr>
        <p:txBody>
          <a:bodyPr>
            <a:normAutofit/>
          </a:bodyPr>
          <a:lstStyle/>
          <a:p>
            <a:r>
              <a:rPr lang="en-GB" sz="2800" dirty="0">
                <a:solidFill>
                  <a:srgbClr val="FFFF00"/>
                </a:solidFill>
              </a:rPr>
              <a:t>2</a:t>
            </a:r>
            <a:r>
              <a:rPr lang="en-GB" sz="2800" baseline="30000" dirty="0">
                <a:solidFill>
                  <a:srgbClr val="FFFF00"/>
                </a:solidFill>
              </a:rPr>
              <a:t>nd</a:t>
            </a:r>
            <a:r>
              <a:rPr lang="en-GB" sz="2800" dirty="0">
                <a:solidFill>
                  <a:srgbClr val="FFFF00"/>
                </a:solidFill>
              </a:rPr>
              <a:t>          I forgive in the name of Jesus</a:t>
            </a:r>
            <a:r>
              <a:rPr lang="en-GB" sz="2800" dirty="0"/>
              <a:t>/ </a:t>
            </a:r>
            <a:r>
              <a:rPr lang="pl-PL" sz="2800" dirty="0"/>
              <a:t>Przebaczam w imię Jezusa</a:t>
            </a:r>
            <a:endParaRPr lang="en-GB" sz="2800" dirty="0"/>
          </a:p>
        </p:txBody>
      </p:sp>
      <p:pic>
        <p:nvPicPr>
          <p:cNvPr id="9" name="Picture 8" descr="A close up of a cloud&#10;&#10;Description automatically generated">
            <a:extLst>
              <a:ext uri="{FF2B5EF4-FFF2-40B4-BE49-F238E27FC236}">
                <a16:creationId xmlns:a16="http://schemas.microsoft.com/office/drawing/2014/main" xmlns="" id="{C24A7674-B6DC-4D79-8FF7-18BC58B675D2}"/>
              </a:ext>
            </a:extLst>
          </p:cNvPr>
          <p:cNvPicPr>
            <a:picLocks noChangeAspect="1"/>
          </p:cNvPicPr>
          <p:nvPr/>
        </p:nvPicPr>
        <p:blipFill>
          <a:blip r:embed="rId2">
            <a:alphaModFix amt="20000"/>
          </a:blip>
          <a:stretch>
            <a:fillRect/>
          </a:stretch>
        </p:blipFill>
        <p:spPr>
          <a:xfrm>
            <a:off x="3783435" y="1577480"/>
            <a:ext cx="3703040" cy="3703040"/>
          </a:xfrm>
          <a:prstGeom prst="rect">
            <a:avLst/>
          </a:prstGeom>
        </p:spPr>
      </p:pic>
      <p:pic>
        <p:nvPicPr>
          <p:cNvPr id="10" name="Picture 9">
            <a:extLst>
              <a:ext uri="{FF2B5EF4-FFF2-40B4-BE49-F238E27FC236}">
                <a16:creationId xmlns:a16="http://schemas.microsoft.com/office/drawing/2014/main" xmlns="" id="{D8519683-7D07-48EE-BC09-B71364862C2C}"/>
              </a:ext>
            </a:extLst>
          </p:cNvPr>
          <p:cNvPicPr>
            <a:picLocks noChangeAspect="1"/>
          </p:cNvPicPr>
          <p:nvPr/>
        </p:nvPicPr>
        <p:blipFill>
          <a:blip r:embed="rId3"/>
          <a:stretch>
            <a:fillRect/>
          </a:stretch>
        </p:blipFill>
        <p:spPr>
          <a:xfrm>
            <a:off x="1161279" y="371426"/>
            <a:ext cx="710831" cy="710831"/>
          </a:xfrm>
          <a:prstGeom prst="rect">
            <a:avLst/>
          </a:prstGeom>
        </p:spPr>
      </p:pic>
    </p:spTree>
    <p:extLst>
      <p:ext uri="{BB962C8B-B14F-4D97-AF65-F5344CB8AC3E}">
        <p14:creationId xmlns:p14="http://schemas.microsoft.com/office/powerpoint/2010/main" val="73814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903767"/>
            <a:ext cx="5749636" cy="5948883"/>
          </a:xfrm>
        </p:spPr>
        <p:txBody>
          <a:bodyPr>
            <a:normAutofit fontScale="77500" lnSpcReduction="20000"/>
          </a:bodyPr>
          <a:lstStyle/>
          <a:p>
            <a:r>
              <a:rPr lang="en-GB" sz="2600" dirty="0">
                <a:solidFill>
                  <a:srgbClr val="FFFF00"/>
                </a:solidFill>
              </a:rPr>
              <a:t>Lack of understanding of our forgiveness </a:t>
            </a:r>
          </a:p>
          <a:p>
            <a:pPr marL="0" indent="0">
              <a:buNone/>
            </a:pPr>
            <a:r>
              <a:rPr lang="en-GB" sz="2600" dirty="0">
                <a:solidFill>
                  <a:srgbClr val="FFFF00"/>
                </a:solidFill>
              </a:rPr>
              <a:t>One more reason we don’t forgive is illustrated in the biblical parable of the unmerciful servant, who did not extend the mercy he had been given.</a:t>
            </a:r>
          </a:p>
          <a:p>
            <a:pPr marL="0" indent="0">
              <a:buNone/>
            </a:pPr>
            <a:endParaRPr lang="en-GB" sz="2600" dirty="0">
              <a:solidFill>
                <a:srgbClr val="FFFF00"/>
              </a:solidFill>
            </a:endParaRPr>
          </a:p>
          <a:p>
            <a:pPr marL="0" indent="0">
              <a:buNone/>
            </a:pPr>
            <a:r>
              <a:rPr lang="en-GB" sz="2600" b="1" u="sng" dirty="0">
                <a:solidFill>
                  <a:srgbClr val="FFFF00"/>
                </a:solidFill>
              </a:rPr>
              <a:t>The Relationship Between Forgiveness and Blessing </a:t>
            </a:r>
          </a:p>
          <a:p>
            <a:pPr marL="0" indent="0">
              <a:buNone/>
            </a:pPr>
            <a:r>
              <a:rPr lang="en-GB" sz="2600" dirty="0">
                <a:solidFill>
                  <a:srgbClr val="FFFF00"/>
                </a:solidFill>
              </a:rPr>
              <a:t>One day Peter asked Jesus, </a:t>
            </a:r>
            <a:r>
              <a:rPr lang="en-GB" sz="2600" i="1" dirty="0">
                <a:solidFill>
                  <a:schemeClr val="accent1">
                    <a:lumMod val="20000"/>
                    <a:lumOff val="80000"/>
                  </a:schemeClr>
                </a:solidFill>
              </a:rPr>
              <a:t>“‘Lord, how many times shall I forgive my brother when he sins against me? Up to seven times?’” Jesus answered, “‘I tell you, not seven times, but seventy-seven times’” </a:t>
            </a:r>
            <a:r>
              <a:rPr lang="en-GB" sz="2600" dirty="0">
                <a:solidFill>
                  <a:srgbClr val="FFFF00"/>
                </a:solidFill>
              </a:rPr>
              <a:t>(Matthew 18:21–22). Jesus basically tells us to forgive until it is complete and </a:t>
            </a:r>
            <a:r>
              <a:rPr lang="en-GB" sz="2600" dirty="0">
                <a:solidFill>
                  <a:schemeClr val="accent1">
                    <a:lumMod val="20000"/>
                    <a:lumOff val="80000"/>
                  </a:schemeClr>
                </a:solidFill>
              </a:rPr>
              <a:t>we find rest</a:t>
            </a:r>
            <a:r>
              <a:rPr lang="en-GB" sz="2600" dirty="0">
                <a:solidFill>
                  <a:srgbClr val="FFFF00"/>
                </a:solidFill>
              </a:rPr>
              <a:t>.</a:t>
            </a:r>
          </a:p>
          <a:p>
            <a:pPr marL="0" indent="0">
              <a:buNone/>
            </a:pPr>
            <a:endParaRPr lang="en-GB" sz="2600" dirty="0">
              <a:solidFill>
                <a:srgbClr val="FFFF00"/>
              </a:solidFill>
            </a:endParaRPr>
          </a:p>
          <a:p>
            <a:pPr marL="0" indent="0">
              <a:buNone/>
            </a:pPr>
            <a:r>
              <a:rPr lang="en-GB" sz="2600" dirty="0">
                <a:solidFill>
                  <a:srgbClr val="FFFF00"/>
                </a:solidFill>
              </a:rPr>
              <a:t>As painful as it may seem, uncovering hidden unforgiveness, bitterness and resentment in our heart is also the door to freedom. Jesus continues by telling a parable that the kingdom of heaven is like a king who settles accounts with his servants.</a:t>
            </a:r>
          </a:p>
          <a:p>
            <a:pPr marL="0" indent="0">
              <a:buNone/>
            </a:pPr>
            <a:endParaRPr lang="en-GB" sz="2100" dirty="0"/>
          </a:p>
          <a:p>
            <a:pPr marL="0" indent="0">
              <a:buNone/>
            </a:pPr>
            <a:r>
              <a:rPr lang="en-GB" sz="1100" dirty="0"/>
              <a:t>Lozano, Neal. Unbound (pp. 74-75). Baker Publishing Group. Kindle Edition. </a:t>
            </a:r>
            <a:endParaRPr lang="en-GB" dirty="0"/>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570451"/>
            <a:ext cx="5902035" cy="5948883"/>
          </a:xfrm>
        </p:spPr>
        <p:txBody>
          <a:bodyPr>
            <a:normAutofit fontScale="77500" lnSpcReduction="20000"/>
          </a:bodyPr>
          <a:lstStyle/>
          <a:p>
            <a:r>
              <a:rPr lang="en-GB" sz="2600" dirty="0" err="1"/>
              <a:t>Brak</a:t>
            </a:r>
            <a:r>
              <a:rPr lang="en-GB" sz="2600" dirty="0"/>
              <a:t> </a:t>
            </a:r>
            <a:r>
              <a:rPr lang="en-GB" sz="2600" dirty="0" err="1"/>
              <a:t>zrozumienia</a:t>
            </a:r>
            <a:r>
              <a:rPr lang="en-GB" sz="2600" dirty="0"/>
              <a:t> </a:t>
            </a:r>
            <a:r>
              <a:rPr lang="en-GB" sz="2600" dirty="0" err="1"/>
              <a:t>naszego</a:t>
            </a:r>
            <a:r>
              <a:rPr lang="en-GB" sz="2600" dirty="0"/>
              <a:t> </a:t>
            </a:r>
            <a:r>
              <a:rPr lang="en-GB" sz="2600" dirty="0" err="1"/>
              <a:t>przebaczenia</a:t>
            </a:r>
            <a:endParaRPr lang="en-GB" sz="2600" dirty="0"/>
          </a:p>
          <a:p>
            <a:pPr marL="0" indent="0">
              <a:buNone/>
            </a:pPr>
            <a:r>
              <a:rPr lang="pl-PL" sz="2600" dirty="0"/>
              <a:t>Jeszcze jeden powód, dla którego nie przebaczymy, jest zilustrowany w biblijnej przypowieści o niemiłosiernym sługu, który nie rozszerzy miłosierdzia, który został mu nadany</a:t>
            </a:r>
            <a:endParaRPr lang="en-GB" sz="2600" dirty="0"/>
          </a:p>
          <a:p>
            <a:pPr marL="0" indent="0">
              <a:buNone/>
            </a:pPr>
            <a:r>
              <a:rPr lang="pl-PL" sz="2600" dirty="0"/>
              <a:t>
</a:t>
            </a:r>
            <a:r>
              <a:rPr lang="pl-PL" sz="2600" u="sng" dirty="0"/>
              <a:t>Relacja między przebaczeniem a błogosławieństwem </a:t>
            </a:r>
            <a:r>
              <a:rPr lang="pl-PL" sz="2600" dirty="0"/>
              <a:t>
Pewnego dnia Piotr zapytał Jezusa: "Panie, ile razy wybaczam bratu, kiedy grzeszy przeciwko mnie? Do siedmiu razy? " Jezus odpowiedział: "mówię wam, nie siedem razy, ale 77 razy" (Mateusza 18:21 – 22). Jezus w zasadzie mówi nam, aby wybaczyć, dopóki nie jest kompletny i znajdujemy odpoczynek.</a:t>
            </a:r>
            <a:endParaRPr lang="en-GB" sz="2600" dirty="0"/>
          </a:p>
          <a:p>
            <a:pPr marL="0" indent="0">
              <a:buNone/>
            </a:pPr>
            <a:r>
              <a:rPr lang="pl-PL" sz="2600" dirty="0"/>
              <a:t>
Tak bolesne, jak mogłoby się wydawać, odkrywanie ukrytych niefortunności, gorycz i urazy w naszym sercu jest również drzwi do wolności. Jezus kontynuuje, opowiadając przypowieść, że Królestwo niebieskie jest jak król, który rozlicza rachunki ze sługami</a:t>
            </a:r>
            <a:endParaRPr lang="en-GB" dirty="0"/>
          </a:p>
        </p:txBody>
      </p:sp>
      <p:sp>
        <p:nvSpPr>
          <p:cNvPr id="7" name="Title 1">
            <a:extLst>
              <a:ext uri="{FF2B5EF4-FFF2-40B4-BE49-F238E27FC236}">
                <a16:creationId xmlns:a16="http://schemas.microsoft.com/office/drawing/2014/main" xmlns="" id="{10298DDF-D7B1-4E38-AD1C-AEE9FD104ECC}"/>
              </a:ext>
            </a:extLst>
          </p:cNvPr>
          <p:cNvSpPr>
            <a:spLocks noGrp="1"/>
          </p:cNvSpPr>
          <p:nvPr>
            <p:ph type="title"/>
          </p:nvPr>
        </p:nvSpPr>
        <p:spPr>
          <a:xfrm>
            <a:off x="0" y="159027"/>
            <a:ext cx="12192000" cy="907774"/>
          </a:xfrm>
        </p:spPr>
        <p:txBody>
          <a:bodyPr>
            <a:normAutofit fontScale="90000"/>
          </a:bodyPr>
          <a:lstStyle/>
          <a:p>
            <a:r>
              <a:rPr lang="en-GB" dirty="0"/>
              <a:t>2</a:t>
            </a:r>
            <a:r>
              <a:rPr lang="en-GB" baseline="30000" dirty="0"/>
              <a:t>nd</a:t>
            </a:r>
            <a:r>
              <a:rPr lang="en-GB" dirty="0"/>
              <a:t>         </a:t>
            </a:r>
            <a:r>
              <a:rPr lang="en-GB" dirty="0">
                <a:solidFill>
                  <a:srgbClr val="FFFF00"/>
                </a:solidFill>
              </a:rPr>
              <a:t>I forgive in the name of Jesus</a:t>
            </a:r>
            <a:r>
              <a:rPr lang="en-GB" dirty="0"/>
              <a:t>/ </a:t>
            </a:r>
            <a:r>
              <a:rPr lang="pl-PL" dirty="0"/>
              <a:t>Przebaczam w imię Jezusa</a:t>
            </a:r>
            <a:endParaRPr lang="en-GB" dirty="0"/>
          </a:p>
        </p:txBody>
      </p:sp>
      <p:pic>
        <p:nvPicPr>
          <p:cNvPr id="5" name="Picture 4" descr="A close up of a cloud&#10;&#10;Description automatically generated">
            <a:extLst>
              <a:ext uri="{FF2B5EF4-FFF2-40B4-BE49-F238E27FC236}">
                <a16:creationId xmlns:a16="http://schemas.microsoft.com/office/drawing/2014/main" xmlns="" id="{41F1A90A-ABC7-4100-B0CD-C7E8F2E0FAB1}"/>
              </a:ext>
            </a:extLst>
          </p:cNvPr>
          <p:cNvPicPr>
            <a:picLocks noChangeAspect="1"/>
          </p:cNvPicPr>
          <p:nvPr/>
        </p:nvPicPr>
        <p:blipFill>
          <a:blip r:embed="rId2">
            <a:alphaModFix amt="20000"/>
          </a:blip>
          <a:stretch>
            <a:fillRect/>
          </a:stretch>
        </p:blipFill>
        <p:spPr>
          <a:xfrm>
            <a:off x="3783435" y="1577480"/>
            <a:ext cx="3703040" cy="3703040"/>
          </a:xfrm>
          <a:prstGeom prst="rect">
            <a:avLst/>
          </a:prstGeom>
        </p:spPr>
      </p:pic>
      <p:pic>
        <p:nvPicPr>
          <p:cNvPr id="6" name="Picture 5">
            <a:extLst>
              <a:ext uri="{FF2B5EF4-FFF2-40B4-BE49-F238E27FC236}">
                <a16:creationId xmlns:a16="http://schemas.microsoft.com/office/drawing/2014/main" xmlns="" id="{4E4C3414-0DC1-46A3-9A0B-8BADAE543BC5}"/>
              </a:ext>
            </a:extLst>
          </p:cNvPr>
          <p:cNvPicPr>
            <a:picLocks noChangeAspect="1"/>
          </p:cNvPicPr>
          <p:nvPr/>
        </p:nvPicPr>
        <p:blipFill>
          <a:blip r:embed="rId3"/>
          <a:stretch>
            <a:fillRect/>
          </a:stretch>
        </p:blipFill>
        <p:spPr>
          <a:xfrm>
            <a:off x="649551" y="215035"/>
            <a:ext cx="710831" cy="710831"/>
          </a:xfrm>
          <a:prstGeom prst="rect">
            <a:avLst/>
          </a:prstGeom>
        </p:spPr>
      </p:pic>
    </p:spTree>
    <p:extLst>
      <p:ext uri="{BB962C8B-B14F-4D97-AF65-F5344CB8AC3E}">
        <p14:creationId xmlns:p14="http://schemas.microsoft.com/office/powerpoint/2010/main" val="197499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066801"/>
            <a:ext cx="5749636" cy="5791199"/>
          </a:xfrm>
        </p:spPr>
        <p:txBody>
          <a:bodyPr>
            <a:normAutofit fontScale="85000" lnSpcReduction="10000"/>
          </a:bodyPr>
          <a:lstStyle/>
          <a:p>
            <a:pPr marL="0" indent="0">
              <a:buNone/>
            </a:pPr>
            <a:r>
              <a:rPr lang="en-GB" dirty="0">
                <a:solidFill>
                  <a:srgbClr val="FFFF00"/>
                </a:solidFill>
              </a:rPr>
              <a:t>Note closely that the original debt was cancelled on the basis of </a:t>
            </a:r>
            <a:r>
              <a:rPr lang="en-GB" u="sng" dirty="0"/>
              <a:t>mercy</a:t>
            </a:r>
            <a:r>
              <a:rPr lang="en-GB" u="sng" dirty="0">
                <a:solidFill>
                  <a:schemeClr val="accent1">
                    <a:lumMod val="20000"/>
                    <a:lumOff val="80000"/>
                  </a:schemeClr>
                </a:solidFill>
              </a:rPr>
              <a:t>; </a:t>
            </a:r>
            <a:r>
              <a:rPr lang="en-GB" dirty="0">
                <a:solidFill>
                  <a:srgbClr val="FFFF00"/>
                </a:solidFill>
              </a:rPr>
              <a:t>the servant didn’t earn it, he didn’t deserve it, and it was not because he promised to pay it back. Similarly, we did not earn the forgiveness of sins, nor did we deserve it or receive it based on the promise to pay God back or to be good. Unfortunately, </a:t>
            </a:r>
            <a:r>
              <a:rPr lang="en-GB" dirty="0"/>
              <a:t>this man did not receive (internalize) the mercy that was given him</a:t>
            </a:r>
            <a:r>
              <a:rPr lang="en-GB" dirty="0">
                <a:solidFill>
                  <a:srgbClr val="FFFF00"/>
                </a:solidFill>
              </a:rPr>
              <a:t>; </a:t>
            </a:r>
            <a:r>
              <a:rPr lang="en-GB" dirty="0"/>
              <a:t>he received only what he asked for: the chance to pay it back</a:t>
            </a:r>
            <a:r>
              <a:rPr lang="en-GB" dirty="0">
                <a:solidFill>
                  <a:srgbClr val="FFFF00"/>
                </a:solidFill>
              </a:rPr>
              <a:t>! Was it a misunderstanding? Or was it his pride, not wishing to give up his right to justify himself? </a:t>
            </a:r>
            <a:r>
              <a:rPr lang="en-GB" dirty="0"/>
              <a:t>He thought his forgiveness was based on his promise</a:t>
            </a:r>
            <a:r>
              <a:rPr lang="en-GB" dirty="0">
                <a:solidFill>
                  <a:srgbClr val="FFFF00"/>
                </a:solidFill>
              </a:rPr>
              <a:t>.</a:t>
            </a:r>
          </a:p>
          <a:p>
            <a:pPr marL="0" indent="0">
              <a:buNone/>
            </a:pPr>
            <a:endParaRPr lang="en-GB" dirty="0">
              <a:solidFill>
                <a:srgbClr val="FFFF00"/>
              </a:solidFill>
            </a:endParaRPr>
          </a:p>
          <a:p>
            <a:pPr marL="0" indent="0">
              <a:buNone/>
            </a:pPr>
            <a:r>
              <a:rPr lang="en-GB" dirty="0">
                <a:solidFill>
                  <a:srgbClr val="FFFF00"/>
                </a:solidFill>
              </a:rPr>
              <a:t>But God asks that we give up our right to prove we are worthy of the love He gives to us. Look into your heart. Do you cling to the thought that God loves you because of something you did to deserve it?</a:t>
            </a:r>
          </a:p>
          <a:p>
            <a:pPr marL="0" indent="0">
              <a:buNone/>
            </a:pPr>
            <a:endParaRPr lang="en-GB" dirty="0">
              <a:solidFill>
                <a:srgbClr val="FFFF00"/>
              </a:solidFill>
            </a:endParaRPr>
          </a:p>
          <a:p>
            <a:pPr marL="0" indent="0">
              <a:buNone/>
            </a:pPr>
            <a:r>
              <a:rPr lang="en-GB" dirty="0">
                <a:solidFill>
                  <a:srgbClr val="FFFF00"/>
                </a:solidFill>
              </a:rPr>
              <a:t>The time in prison, being tormented by the devil, has one purpose: to bring us to the point of surrender, where we realize that we can never pay our debt. We need a redeemer to pay the price for our life. </a:t>
            </a:r>
            <a:r>
              <a:rPr lang="en-GB" i="1" dirty="0">
                <a:solidFill>
                  <a:srgbClr val="FFFF00"/>
                </a:solidFill>
              </a:rPr>
              <a:t>‘You foolish Galatians! Who has bewitched you? Before your very eyes Jesus Christ was clearly portrayed as crucified. I would like to learn just one thing from you: Did you receive the Spirit by observing the law, or by believing what you heard? Are you so foolish? After beginning with the Spirit, are you now trying to attain your goal by human effort? ‘</a:t>
            </a:r>
            <a:r>
              <a:rPr lang="en-GB" dirty="0">
                <a:solidFill>
                  <a:srgbClr val="FFFF00"/>
                </a:solidFill>
              </a:rPr>
              <a:t>(Gal: 3: 1-3)</a:t>
            </a:r>
          </a:p>
          <a:p>
            <a:pPr marL="0" indent="0">
              <a:buNone/>
            </a:pPr>
            <a:r>
              <a:rPr lang="en-GB" sz="1200" dirty="0"/>
              <a:t>Lozano, Neal. Unbound (p. 77).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180729"/>
            <a:ext cx="5902035" cy="5338605"/>
          </a:xfrm>
        </p:spPr>
        <p:txBody>
          <a:bodyPr>
            <a:normAutofit fontScale="85000" lnSpcReduction="10000"/>
          </a:bodyPr>
          <a:lstStyle/>
          <a:p>
            <a:pPr marL="0" indent="0">
              <a:buNone/>
            </a:pPr>
            <a:r>
              <a:rPr lang="pl-PL" dirty="0"/>
              <a:t>Zwróć uwagę, że pierwotny dług został odwołany na podstawie miłosierdzia; sługa nie zarabiał, nie zasłużył na to i nie dlatego, że obiecał go zapłacić z powrotem. Podobnie, nie zarabialiśmy na przebaczenie grzechów, nie zasługujemy na to ani nie otrzymamy go w oparciu o obietnicę zapłacenia Bogu z powrotem lub bycia dobrymi. Niestety, </a:t>
            </a:r>
            <a:r>
              <a:rPr lang="pl-PL" dirty="0">
                <a:solidFill>
                  <a:srgbClr val="FFFF00"/>
                </a:solidFill>
              </a:rPr>
              <a:t>ten człowiek nie otrzymał (internalizować) miłosierdzie, które mu dano; otrzymał tylko to, o co prosił: szansa, aby go zapłacić z powrotem!</a:t>
            </a:r>
            <a:r>
              <a:rPr lang="pl-PL" dirty="0"/>
              <a:t> Czy to było nieporozumienie? Czy był to jego duma, nie chcąc zrezygnować z jego prawa do usprawiedliwienia siebie? </a:t>
            </a:r>
            <a:r>
              <a:rPr lang="pl-PL" dirty="0">
                <a:solidFill>
                  <a:srgbClr val="FFFF00"/>
                </a:solidFill>
              </a:rPr>
              <a:t>Myślał, że jego przebaczenie opierało się na jego obietnicy.</a:t>
            </a:r>
            <a:r>
              <a:rPr lang="pl-PL" dirty="0"/>
              <a:t>
Ale Bóg prosi, abyśmy zrezygnować z naszego prawa do udowodnienia, że jesteśmy godni miłości, którą nam daje. Spójrz w swoje serce. Czy przylgnie do myśli, że Bóg cię kocha, ponieważ coś, co zrobił na to zasługują?
Czas w więzieniu, dręczony przez diabła, ma jeden cel: doprowadzić nas do punktu kapitulacji, gdzie zdajemy sobie sprawę, że nigdy nie możemy zapłacić naszemu dłużowi. Potrzebujemy Odkupiciela, aby zapłacić cenę za nasze życie. </a:t>
            </a:r>
            <a:r>
              <a:rPr lang="en-GB" dirty="0"/>
              <a:t>‘</a:t>
            </a:r>
            <a:r>
              <a:rPr lang="pl-PL" i="1" dirty="0"/>
              <a:t>Ty głupie Galacjan! Kto Cię zaczarował? Przed oczami Jezus Chrystus został jasno przedstawiony jako ukrzyżowany. Chciałbym nauczyć się tylko jednej rzeczy: Czy otrzymałaś ducha, przestrzegając prawa lub wierząc, co słyszałeś? Czy jesteś tak głupi? Po rozpoczęciu z duchem, czy teraz staramy się osiągnąć swój cel przez ludzki wysiłek?</a:t>
            </a:r>
            <a:r>
              <a:rPr lang="en-GB" i="1" dirty="0"/>
              <a:t>’ </a:t>
            </a:r>
            <a:r>
              <a:rPr lang="en-GB" dirty="0"/>
              <a:t>(Gal 3:1-3)</a:t>
            </a:r>
            <a:r>
              <a:rPr lang="pl-PL" dirty="0"/>
              <a:t>
</a:t>
            </a:r>
            <a:endParaRPr lang="en-GB" dirty="0"/>
          </a:p>
        </p:txBody>
      </p:sp>
      <p:pic>
        <p:nvPicPr>
          <p:cNvPr id="5" name="Picture 4" descr="Two people standing in front of a building&#10;&#10;Description automatically generated">
            <a:extLst>
              <a:ext uri="{FF2B5EF4-FFF2-40B4-BE49-F238E27FC236}">
                <a16:creationId xmlns:a16="http://schemas.microsoft.com/office/drawing/2014/main" xmlns="" id="{8C623BAC-9E1B-4C8A-8DE5-7D28D9453290}"/>
              </a:ext>
            </a:extLst>
          </p:cNvPr>
          <p:cNvPicPr>
            <a:picLocks noChangeAspect="1"/>
          </p:cNvPicPr>
          <p:nvPr/>
        </p:nvPicPr>
        <p:blipFill>
          <a:blip r:embed="rId2">
            <a:alphaModFix amt="35000"/>
          </a:blip>
          <a:stretch>
            <a:fillRect/>
          </a:stretch>
        </p:blipFill>
        <p:spPr>
          <a:xfrm>
            <a:off x="3433439" y="1946314"/>
            <a:ext cx="5383771" cy="3730957"/>
          </a:xfrm>
          <a:prstGeom prst="rect">
            <a:avLst/>
          </a:prstGeom>
        </p:spPr>
      </p:pic>
      <p:sp>
        <p:nvSpPr>
          <p:cNvPr id="7" name="Title 1">
            <a:extLst>
              <a:ext uri="{FF2B5EF4-FFF2-40B4-BE49-F238E27FC236}">
                <a16:creationId xmlns:a16="http://schemas.microsoft.com/office/drawing/2014/main" xmlns="" id="{10298DDF-D7B1-4E38-AD1C-AEE9FD104ECC}"/>
              </a:ext>
            </a:extLst>
          </p:cNvPr>
          <p:cNvSpPr>
            <a:spLocks noGrp="1"/>
          </p:cNvSpPr>
          <p:nvPr>
            <p:ph type="title"/>
          </p:nvPr>
        </p:nvSpPr>
        <p:spPr>
          <a:xfrm>
            <a:off x="0" y="159027"/>
            <a:ext cx="12192000" cy="907774"/>
          </a:xfrm>
        </p:spPr>
        <p:txBody>
          <a:bodyPr>
            <a:normAutofit fontScale="90000"/>
          </a:bodyPr>
          <a:lstStyle/>
          <a:p>
            <a:r>
              <a:rPr lang="en-GB" dirty="0"/>
              <a:t>2</a:t>
            </a:r>
            <a:r>
              <a:rPr lang="en-GB" baseline="30000" dirty="0"/>
              <a:t>nd</a:t>
            </a:r>
            <a:r>
              <a:rPr lang="en-GB" dirty="0"/>
              <a:t>         </a:t>
            </a:r>
            <a:r>
              <a:rPr lang="en-GB" dirty="0">
                <a:solidFill>
                  <a:srgbClr val="FFFF00"/>
                </a:solidFill>
              </a:rPr>
              <a:t>I forgive in the name of Jesus</a:t>
            </a:r>
            <a:r>
              <a:rPr lang="en-GB" dirty="0"/>
              <a:t>/ </a:t>
            </a:r>
            <a:r>
              <a:rPr lang="pl-PL" dirty="0"/>
              <a:t>Przebaczam w imię Jezusa</a:t>
            </a:r>
            <a:endParaRPr lang="en-GB" dirty="0"/>
          </a:p>
        </p:txBody>
      </p:sp>
      <p:pic>
        <p:nvPicPr>
          <p:cNvPr id="8" name="Picture 7">
            <a:extLst>
              <a:ext uri="{FF2B5EF4-FFF2-40B4-BE49-F238E27FC236}">
                <a16:creationId xmlns:a16="http://schemas.microsoft.com/office/drawing/2014/main" xmlns="" id="{B3E96DC3-0B6C-4504-B031-C5F8CC339246}"/>
              </a:ext>
            </a:extLst>
          </p:cNvPr>
          <p:cNvPicPr>
            <a:picLocks noChangeAspect="1"/>
          </p:cNvPicPr>
          <p:nvPr/>
        </p:nvPicPr>
        <p:blipFill>
          <a:blip r:embed="rId3"/>
          <a:stretch>
            <a:fillRect/>
          </a:stretch>
        </p:blipFill>
        <p:spPr>
          <a:xfrm>
            <a:off x="674718" y="257499"/>
            <a:ext cx="710831" cy="710831"/>
          </a:xfrm>
          <a:prstGeom prst="rect">
            <a:avLst/>
          </a:prstGeom>
        </p:spPr>
      </p:pic>
    </p:spTree>
    <p:extLst>
      <p:ext uri="{BB962C8B-B14F-4D97-AF65-F5344CB8AC3E}">
        <p14:creationId xmlns:p14="http://schemas.microsoft.com/office/powerpoint/2010/main" val="321212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1180729"/>
            <a:ext cx="5749636" cy="5338605"/>
          </a:xfrm>
        </p:spPr>
        <p:txBody>
          <a:bodyPr>
            <a:normAutofit fontScale="92500" lnSpcReduction="20000"/>
          </a:bodyPr>
          <a:lstStyle/>
          <a:p>
            <a:pPr marL="0" indent="0">
              <a:buNone/>
            </a:pPr>
            <a:r>
              <a:rPr lang="en-GB" dirty="0">
                <a:solidFill>
                  <a:srgbClr val="FFFF00"/>
                </a:solidFill>
              </a:rPr>
              <a:t>The call to deeper conversion to Jesus Christ means </a:t>
            </a:r>
            <a:r>
              <a:rPr lang="en-GB" dirty="0"/>
              <a:t>exposing our desperate need </a:t>
            </a:r>
            <a:r>
              <a:rPr lang="en-GB" dirty="0">
                <a:solidFill>
                  <a:srgbClr val="FFFF00"/>
                </a:solidFill>
              </a:rPr>
              <a:t>for a Saviour who has already paid our un-payable debt; it means making a personal decision to </a:t>
            </a:r>
            <a:r>
              <a:rPr lang="en-GB" dirty="0"/>
              <a:t>receive the gift</a:t>
            </a:r>
            <a:r>
              <a:rPr lang="en-GB" dirty="0">
                <a:solidFill>
                  <a:srgbClr val="FFFF00"/>
                </a:solidFill>
              </a:rPr>
              <a:t> and live daily </a:t>
            </a:r>
            <a:r>
              <a:rPr lang="en-GB" dirty="0"/>
              <a:t>beholding Jesus </a:t>
            </a:r>
            <a:r>
              <a:rPr lang="en-GB" dirty="0">
                <a:solidFill>
                  <a:srgbClr val="FFFF00"/>
                </a:solidFill>
              </a:rPr>
              <a:t>Christ, crucified for our sins. </a:t>
            </a:r>
            <a:r>
              <a:rPr lang="en-GB" dirty="0"/>
              <a:t>We cannot give what we have not received</a:t>
            </a:r>
            <a:r>
              <a:rPr lang="en-GB" dirty="0">
                <a:solidFill>
                  <a:srgbClr val="FFFF00"/>
                </a:solidFill>
              </a:rPr>
              <a:t>. This servant did not receive mercy and therefore had no mercy to give. It’s also true that we cannot receive what we </a:t>
            </a:r>
            <a:r>
              <a:rPr lang="en-GB" dirty="0"/>
              <a:t>refuse to give</a:t>
            </a:r>
            <a:r>
              <a:rPr lang="en-GB" dirty="0">
                <a:solidFill>
                  <a:srgbClr val="FFFF00"/>
                </a:solidFill>
              </a:rPr>
              <a:t>! Jesus teaches us that as we ask God to forgive us, we must be willing to forgive.</a:t>
            </a:r>
          </a:p>
          <a:p>
            <a:pPr marL="0" indent="0">
              <a:buNone/>
            </a:pPr>
            <a:r>
              <a:rPr lang="en-GB" b="1" u="sng" dirty="0">
                <a:solidFill>
                  <a:srgbClr val="FFFF00"/>
                </a:solidFill>
              </a:rPr>
              <a:t>The Power of the cross</a:t>
            </a:r>
          </a:p>
          <a:p>
            <a:pPr marL="0" indent="0">
              <a:buNone/>
            </a:pPr>
            <a:r>
              <a:rPr lang="en-GB" dirty="0">
                <a:solidFill>
                  <a:srgbClr val="FFFF00"/>
                </a:solidFill>
              </a:rPr>
              <a:t>To receive the fullness of the Father’s forgiveness, we need to allow </a:t>
            </a:r>
            <a:r>
              <a:rPr lang="en-GB" u="sng" dirty="0">
                <a:solidFill>
                  <a:srgbClr val="FFFF00"/>
                </a:solidFill>
              </a:rPr>
              <a:t>the forgiveness of God to flow through us</a:t>
            </a:r>
            <a:r>
              <a:rPr lang="en-GB" dirty="0">
                <a:solidFill>
                  <a:srgbClr val="FFFF00"/>
                </a:solidFill>
              </a:rPr>
              <a:t>.</a:t>
            </a:r>
          </a:p>
          <a:p>
            <a:pPr marL="0" indent="0">
              <a:buNone/>
            </a:pPr>
            <a:r>
              <a:rPr lang="en-GB" dirty="0">
                <a:solidFill>
                  <a:srgbClr val="FFFF00"/>
                </a:solidFill>
              </a:rPr>
              <a:t>If God were to take away our sin and its consequences, apart from revealing His sacrificial love, we would never know the very nature of God, which is love.</a:t>
            </a:r>
          </a:p>
          <a:p>
            <a:pPr marL="0" indent="0">
              <a:buNone/>
            </a:pPr>
            <a:r>
              <a:rPr lang="en-GB" dirty="0"/>
              <a:t>Only through the cross can we grasp the greatness of God’s love</a:t>
            </a:r>
            <a:r>
              <a:rPr lang="en-GB" dirty="0">
                <a:solidFill>
                  <a:srgbClr val="FFFF00"/>
                </a:solidFill>
              </a:rPr>
              <a:t>; the power of the cross is the </a:t>
            </a:r>
            <a:r>
              <a:rPr lang="en-GB" dirty="0"/>
              <a:t>power of forgiveness</a:t>
            </a:r>
            <a:r>
              <a:rPr lang="en-GB" dirty="0">
                <a:solidFill>
                  <a:srgbClr val="FFFF00"/>
                </a:solidFill>
              </a:rPr>
              <a:t>. When we truly experience the power of the Gospel, which is forgiveness, our lives are changed.</a:t>
            </a:r>
          </a:p>
          <a:p>
            <a:pPr marL="0" indent="0">
              <a:buNone/>
            </a:pPr>
            <a:endParaRPr lang="en-GB" dirty="0"/>
          </a:p>
          <a:p>
            <a:pPr marL="0" indent="0">
              <a:buNone/>
            </a:pPr>
            <a:r>
              <a:rPr lang="en-GB" sz="1200" dirty="0"/>
              <a:t>Lozano, Neal. Unbound (pp. 78-79). Baker Publishing Group. Kindle Edition. </a:t>
            </a:r>
          </a:p>
          <a:p>
            <a:pPr marL="0" indent="0">
              <a:buNone/>
            </a:pPr>
            <a:endParaRPr lang="en-GB" b="1" dirty="0"/>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882503"/>
            <a:ext cx="5902035" cy="5636832"/>
          </a:xfrm>
        </p:spPr>
        <p:txBody>
          <a:bodyPr>
            <a:normAutofit fontScale="92500" lnSpcReduction="20000"/>
          </a:bodyPr>
          <a:lstStyle/>
          <a:p>
            <a:pPr marL="0" indent="0">
              <a:buNone/>
            </a:pPr>
            <a:r>
              <a:rPr lang="pl-PL" dirty="0"/>
              <a:t>Wezwanie do głębszego nawrócenia do Jezusa Chrystusa oznacza </a:t>
            </a:r>
            <a:r>
              <a:rPr lang="pl-PL" dirty="0">
                <a:solidFill>
                  <a:srgbClr val="FFFF00"/>
                </a:solidFill>
              </a:rPr>
              <a:t>wyjawienie naszej desperackiej potrzeby </a:t>
            </a:r>
            <a:r>
              <a:rPr lang="pl-PL" dirty="0"/>
              <a:t>Zbawiciela, który już zapłacił nasz niespłacony dług; oznacza to podjęcie osobistej decyzji o </a:t>
            </a:r>
            <a:r>
              <a:rPr lang="pl-PL" dirty="0">
                <a:solidFill>
                  <a:srgbClr val="FFFF00"/>
                </a:solidFill>
              </a:rPr>
              <a:t>otrzymaniu daru </a:t>
            </a:r>
            <a:r>
              <a:rPr lang="pl-PL" dirty="0"/>
              <a:t>i </a:t>
            </a:r>
            <a:r>
              <a:rPr lang="pl-PL" dirty="0">
                <a:solidFill>
                  <a:srgbClr val="FFFF00"/>
                </a:solidFill>
              </a:rPr>
              <a:t>żyć codziennie</a:t>
            </a:r>
            <a:r>
              <a:rPr lang="pl-PL" dirty="0"/>
              <a:t>, w którym Jezus Chrystus ukrzyżowany za nasze grzechy. </a:t>
            </a:r>
            <a:r>
              <a:rPr lang="pl-PL" dirty="0">
                <a:solidFill>
                  <a:srgbClr val="FFFF00"/>
                </a:solidFill>
              </a:rPr>
              <a:t>Nie możemy dać tego, czego nie otrzymaliśmy</a:t>
            </a:r>
            <a:r>
              <a:rPr lang="pl-PL" dirty="0"/>
              <a:t>. Ten sługa nie otrzymał miłosierdzia i dlatego nie miał miłosierdzia, aby dać. Prawdą jest również, że nie możemy otrzymać tego, co odmawiamy dać! Jezus uczy nas, że kiedy prosimy Boga, aby nam przebaczył, musimy być gotowi przebaczyć.
</a:t>
            </a:r>
            <a:r>
              <a:rPr lang="pl-PL" b="1" u="sng" dirty="0"/>
              <a:t>Potęga Krzyża</a:t>
            </a:r>
            <a:r>
              <a:rPr lang="pl-PL" dirty="0"/>
              <a:t>
Aby otrzymać pełnię przebaczenia ojca, musimy pozwolić, aby </a:t>
            </a:r>
            <a:r>
              <a:rPr lang="pl-PL" u="sng" dirty="0"/>
              <a:t>przebaczenie Boga płynąć przez nas.</a:t>
            </a:r>
            <a:r>
              <a:rPr lang="pl-PL" dirty="0"/>
              <a:t>
Gdyby Bóg zabierał nasz grzech i jego konsekwencje, poza ujawnieniem jego ofiarnej miłości, nigdy nie znamy samej natury Boga, który jest miłością.
</a:t>
            </a:r>
            <a:r>
              <a:rPr lang="pl-PL" dirty="0">
                <a:solidFill>
                  <a:srgbClr val="FFFF00"/>
                </a:solidFill>
              </a:rPr>
              <a:t>Tylko przez krzyż możemy pojąć wielkość Bożej miłości</a:t>
            </a:r>
            <a:r>
              <a:rPr lang="pl-PL" dirty="0"/>
              <a:t>; moc Krzyża jest </a:t>
            </a:r>
            <a:r>
              <a:rPr lang="pl-PL" dirty="0">
                <a:solidFill>
                  <a:srgbClr val="FFFF00"/>
                </a:solidFill>
              </a:rPr>
              <a:t>mocą przebaczenia</a:t>
            </a:r>
            <a:r>
              <a:rPr lang="pl-PL" dirty="0"/>
              <a:t>. Kiedy naprawdę doświadczamy mocy Ewangelii, która jest przebaczeniem, nasze życie ulega zmianie.
</a:t>
            </a:r>
            <a:endParaRPr lang="en-GB" dirty="0"/>
          </a:p>
        </p:txBody>
      </p:sp>
      <p:sp>
        <p:nvSpPr>
          <p:cNvPr id="7" name="Title 1">
            <a:extLst>
              <a:ext uri="{FF2B5EF4-FFF2-40B4-BE49-F238E27FC236}">
                <a16:creationId xmlns:a16="http://schemas.microsoft.com/office/drawing/2014/main" xmlns="" id="{10298DDF-D7B1-4E38-AD1C-AEE9FD104ECC}"/>
              </a:ext>
            </a:extLst>
          </p:cNvPr>
          <p:cNvSpPr>
            <a:spLocks noGrp="1"/>
          </p:cNvSpPr>
          <p:nvPr>
            <p:ph type="title"/>
          </p:nvPr>
        </p:nvSpPr>
        <p:spPr>
          <a:xfrm>
            <a:off x="0" y="159027"/>
            <a:ext cx="12192000" cy="907774"/>
          </a:xfrm>
        </p:spPr>
        <p:txBody>
          <a:bodyPr>
            <a:normAutofit fontScale="90000"/>
          </a:bodyPr>
          <a:lstStyle/>
          <a:p>
            <a:r>
              <a:rPr lang="en-GB" dirty="0"/>
              <a:t>2</a:t>
            </a:r>
            <a:r>
              <a:rPr lang="en-GB" baseline="30000" dirty="0"/>
              <a:t>nd</a:t>
            </a:r>
            <a:r>
              <a:rPr lang="en-GB" dirty="0"/>
              <a:t>         </a:t>
            </a:r>
            <a:r>
              <a:rPr lang="en-GB" dirty="0">
                <a:solidFill>
                  <a:srgbClr val="FFFF00"/>
                </a:solidFill>
              </a:rPr>
              <a:t>I forgive in the name of Jesus</a:t>
            </a:r>
            <a:r>
              <a:rPr lang="en-GB" dirty="0"/>
              <a:t>/ </a:t>
            </a:r>
            <a:r>
              <a:rPr lang="pl-PL" dirty="0"/>
              <a:t>Przebaczam w imię Jezusa</a:t>
            </a:r>
            <a:endParaRPr lang="en-GB" dirty="0"/>
          </a:p>
        </p:txBody>
      </p:sp>
      <p:pic>
        <p:nvPicPr>
          <p:cNvPr id="5" name="Picture 4" descr="A close up of a wooden bench&#10;&#10;Description automatically generated">
            <a:extLst>
              <a:ext uri="{FF2B5EF4-FFF2-40B4-BE49-F238E27FC236}">
                <a16:creationId xmlns:a16="http://schemas.microsoft.com/office/drawing/2014/main" xmlns="" id="{AE56C049-FDFD-4CCA-8DA3-74CF8A343661}"/>
              </a:ext>
            </a:extLst>
          </p:cNvPr>
          <p:cNvPicPr>
            <a:picLocks noChangeAspect="1"/>
          </p:cNvPicPr>
          <p:nvPr/>
        </p:nvPicPr>
        <p:blipFill>
          <a:blip r:embed="rId2">
            <a:alphaModFix amt="20000"/>
          </a:blip>
          <a:stretch>
            <a:fillRect/>
          </a:stretch>
        </p:blipFill>
        <p:spPr>
          <a:xfrm>
            <a:off x="1762125" y="538162"/>
            <a:ext cx="8667750" cy="5781675"/>
          </a:xfrm>
          <a:prstGeom prst="rect">
            <a:avLst/>
          </a:prstGeom>
        </p:spPr>
      </p:pic>
      <p:pic>
        <p:nvPicPr>
          <p:cNvPr id="8" name="Picture 7">
            <a:extLst>
              <a:ext uri="{FF2B5EF4-FFF2-40B4-BE49-F238E27FC236}">
                <a16:creationId xmlns:a16="http://schemas.microsoft.com/office/drawing/2014/main" xmlns="" id="{B7708CC4-CEAE-4D90-AD37-94ECA1CA7755}"/>
              </a:ext>
            </a:extLst>
          </p:cNvPr>
          <p:cNvPicPr>
            <a:picLocks noChangeAspect="1"/>
          </p:cNvPicPr>
          <p:nvPr/>
        </p:nvPicPr>
        <p:blipFill>
          <a:blip r:embed="rId3"/>
          <a:stretch>
            <a:fillRect/>
          </a:stretch>
        </p:blipFill>
        <p:spPr>
          <a:xfrm>
            <a:off x="683106" y="257498"/>
            <a:ext cx="710831" cy="710831"/>
          </a:xfrm>
          <a:prstGeom prst="rect">
            <a:avLst/>
          </a:prstGeom>
        </p:spPr>
      </p:pic>
    </p:spTree>
    <p:extLst>
      <p:ext uri="{BB962C8B-B14F-4D97-AF65-F5344CB8AC3E}">
        <p14:creationId xmlns:p14="http://schemas.microsoft.com/office/powerpoint/2010/main" val="29056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838900"/>
            <a:ext cx="5749636" cy="6019100"/>
          </a:xfrm>
        </p:spPr>
        <p:txBody>
          <a:bodyPr>
            <a:normAutofit lnSpcReduction="10000"/>
          </a:bodyPr>
          <a:lstStyle/>
          <a:p>
            <a:r>
              <a:rPr lang="en-GB" i="1" dirty="0">
                <a:solidFill>
                  <a:srgbClr val="FFFF00"/>
                </a:solidFill>
              </a:rPr>
              <a:t>‘I pray that out of his glorious riches he may strengthen you with power through his Spirit in your inner being, so that Christ may dwell in your hearts through faith. And I pray that you, being rooted and established in love, may have power, together with all the saints, to grasp how wide and long and high and deep is the love of Christ, and to know this love that surpasses knowledge—that you may be filled to the measure of all the fullness of God.’ </a:t>
            </a:r>
            <a:r>
              <a:rPr lang="en-GB" dirty="0">
                <a:solidFill>
                  <a:srgbClr val="FFFF00"/>
                </a:solidFill>
              </a:rPr>
              <a:t>(Ephesians 3:16–19)</a:t>
            </a:r>
          </a:p>
          <a:p>
            <a:endParaRPr lang="en-GB" dirty="0">
              <a:solidFill>
                <a:srgbClr val="FFFF00"/>
              </a:solidFill>
            </a:endParaRPr>
          </a:p>
          <a:p>
            <a:r>
              <a:rPr lang="en-GB" dirty="0">
                <a:solidFill>
                  <a:srgbClr val="FFFF00"/>
                </a:solidFill>
              </a:rPr>
              <a:t>In the parable we just examined, the unmerciful servant is sent to prison </a:t>
            </a:r>
            <a:r>
              <a:rPr lang="en-GB" dirty="0"/>
              <a:t>“until he should pay back all he owed.” </a:t>
            </a:r>
            <a:r>
              <a:rPr lang="en-GB" dirty="0">
                <a:solidFill>
                  <a:srgbClr val="FFFF00"/>
                </a:solidFill>
              </a:rPr>
              <a:t>How unreasonable this seems. It’s a debt that can never be paid. His only way out is to </a:t>
            </a:r>
            <a:r>
              <a:rPr lang="en-GB" dirty="0"/>
              <a:t>change the basis by which he relates to the king</a:t>
            </a:r>
            <a:r>
              <a:rPr lang="en-GB" dirty="0">
                <a:solidFill>
                  <a:srgbClr val="FFFF00"/>
                </a:solidFill>
              </a:rPr>
              <a:t>, </a:t>
            </a:r>
            <a:r>
              <a:rPr lang="en-GB" dirty="0"/>
              <a:t>to plead for mercy </a:t>
            </a:r>
            <a:r>
              <a:rPr lang="en-GB" dirty="0">
                <a:solidFill>
                  <a:srgbClr val="FFFF00"/>
                </a:solidFill>
              </a:rPr>
              <a:t>and no longer rely upon his ability or desire to pay it back. This is our situation. We need to face the rebellion that says, </a:t>
            </a:r>
            <a:r>
              <a:rPr lang="en-GB" dirty="0"/>
              <a:t>“I want to do it myself” </a:t>
            </a:r>
            <a:r>
              <a:rPr lang="en-GB" dirty="0">
                <a:solidFill>
                  <a:srgbClr val="FFFF00"/>
                </a:solidFill>
              </a:rPr>
              <a:t>and replace it with, </a:t>
            </a:r>
            <a:r>
              <a:rPr lang="en-GB" dirty="0"/>
              <a:t>“Thank You for the gift; I surrender to Your love.”</a:t>
            </a:r>
          </a:p>
          <a:p>
            <a:r>
              <a:rPr lang="en-GB" sz="1000" dirty="0"/>
              <a:t>Lozano, Neal. Unbound (pp. 78-79).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1180729"/>
            <a:ext cx="5902035" cy="5338605"/>
          </a:xfrm>
        </p:spPr>
        <p:txBody>
          <a:bodyPr>
            <a:normAutofit lnSpcReduction="10000"/>
          </a:bodyPr>
          <a:lstStyle/>
          <a:p>
            <a:r>
              <a:rPr lang="en-GB" i="1" dirty="0"/>
              <a:t>‘</a:t>
            </a:r>
            <a:r>
              <a:rPr lang="pl-PL" i="1" dirty="0"/>
              <a:t>Modlę się, aby z jego chwalebnych bogactw mógł wzmocnić Cię mocą poprzez swego Ducha w waszej wewnętrznej istoty, aby Chrystus mógł zamieszkać w waszych sercach przez wiarę. I modlę się, abyście, będąc zakorzenieni i powołani w miłości, mogli mieć władzę, wraz ze wszystkimi świętymi, aby pojąć, jak szerokie i długie i głębokie jest miłość Chrystusa, i poznać tę miłość, która przewyższa wiedzę, że może być wypełniony do miary wszystkich pełności SS Boga.</a:t>
            </a:r>
            <a:r>
              <a:rPr lang="en-GB" i="1" dirty="0"/>
              <a:t>’</a:t>
            </a:r>
            <a:r>
              <a:rPr lang="pl-PL" i="1" dirty="0"/>
              <a:t> </a:t>
            </a:r>
            <a:r>
              <a:rPr lang="en-GB" dirty="0"/>
              <a:t>(</a:t>
            </a:r>
            <a:r>
              <a:rPr lang="pl-PL" dirty="0"/>
              <a:t>List do Efezjan 3:16 – 19</a:t>
            </a:r>
            <a:r>
              <a:rPr lang="en-GB" dirty="0"/>
              <a:t>)</a:t>
            </a:r>
            <a:r>
              <a:rPr lang="pl-PL" dirty="0"/>
              <a:t>
W przypowieści, którą właśnie zbadaliśmy, niemiłosierny sługa jest wysyłany do więzienia </a:t>
            </a:r>
            <a:r>
              <a:rPr lang="pl-PL" dirty="0">
                <a:solidFill>
                  <a:srgbClr val="FFFF00"/>
                </a:solidFill>
              </a:rPr>
              <a:t>"dopóki nie będzie musiał spłacić wszystkich należnych."</a:t>
            </a:r>
            <a:r>
              <a:rPr lang="pl-PL" dirty="0"/>
              <a:t> Jak nieracjonalny wydaje się. To dług, który nigdy nie może być wypłacony. Jego jedynym sposobem jest, aby zmienić podstawę, w którym odnosi się do króla, błagać o miłosierdzie i nie opierają się na jego zdolności lub pragnienie, aby spłacić go z powrotem. To jest nasza sytuacja. Musimy zmierzyć się z buntem, który mówi: "chcę to zrobić samodzielnie" i zastąpić go "Dziękuję za dar; Oddaję swoją miłość ".</a:t>
            </a:r>
            <a:endParaRPr lang="en-GB" dirty="0"/>
          </a:p>
        </p:txBody>
      </p:sp>
      <p:sp>
        <p:nvSpPr>
          <p:cNvPr id="7" name="Title 1">
            <a:extLst>
              <a:ext uri="{FF2B5EF4-FFF2-40B4-BE49-F238E27FC236}">
                <a16:creationId xmlns:a16="http://schemas.microsoft.com/office/drawing/2014/main" xmlns="" id="{10298DDF-D7B1-4E38-AD1C-AEE9FD104ECC}"/>
              </a:ext>
            </a:extLst>
          </p:cNvPr>
          <p:cNvSpPr>
            <a:spLocks noGrp="1"/>
          </p:cNvSpPr>
          <p:nvPr>
            <p:ph type="title"/>
          </p:nvPr>
        </p:nvSpPr>
        <p:spPr>
          <a:xfrm>
            <a:off x="0" y="159027"/>
            <a:ext cx="12192000" cy="907774"/>
          </a:xfrm>
        </p:spPr>
        <p:txBody>
          <a:bodyPr>
            <a:normAutofit fontScale="90000"/>
          </a:bodyPr>
          <a:lstStyle/>
          <a:p>
            <a:r>
              <a:rPr lang="en-GB" dirty="0"/>
              <a:t>2</a:t>
            </a:r>
            <a:r>
              <a:rPr lang="en-GB" baseline="30000" dirty="0"/>
              <a:t>nd</a:t>
            </a:r>
            <a:r>
              <a:rPr lang="en-GB" dirty="0"/>
              <a:t>         </a:t>
            </a:r>
            <a:r>
              <a:rPr lang="en-GB" dirty="0">
                <a:solidFill>
                  <a:srgbClr val="FFFF00"/>
                </a:solidFill>
              </a:rPr>
              <a:t>I forgive in the name of Jesus</a:t>
            </a:r>
            <a:r>
              <a:rPr lang="en-GB" dirty="0"/>
              <a:t>/ </a:t>
            </a:r>
            <a:r>
              <a:rPr lang="pl-PL" dirty="0"/>
              <a:t>Przebaczam w imię Jezusa</a:t>
            </a:r>
            <a:endParaRPr lang="en-GB" dirty="0"/>
          </a:p>
        </p:txBody>
      </p:sp>
      <p:pic>
        <p:nvPicPr>
          <p:cNvPr id="5" name="Picture 4" descr="A close up of a logo&#10;&#10;Description automatically generated">
            <a:extLst>
              <a:ext uri="{FF2B5EF4-FFF2-40B4-BE49-F238E27FC236}">
                <a16:creationId xmlns:a16="http://schemas.microsoft.com/office/drawing/2014/main" xmlns="" id="{E3BFE794-9BAF-4B53-B76B-924F13535627}"/>
              </a:ext>
            </a:extLst>
          </p:cNvPr>
          <p:cNvPicPr>
            <a:picLocks noChangeAspect="1"/>
          </p:cNvPicPr>
          <p:nvPr/>
        </p:nvPicPr>
        <p:blipFill>
          <a:blip r:embed="rId2">
            <a:alphaModFix amt="20000"/>
          </a:blip>
          <a:stretch>
            <a:fillRect/>
          </a:stretch>
        </p:blipFill>
        <p:spPr>
          <a:xfrm>
            <a:off x="2608917" y="1350911"/>
            <a:ext cx="6669366" cy="4995077"/>
          </a:xfrm>
          <a:prstGeom prst="rect">
            <a:avLst/>
          </a:prstGeom>
        </p:spPr>
      </p:pic>
      <p:pic>
        <p:nvPicPr>
          <p:cNvPr id="8" name="Picture 7">
            <a:extLst>
              <a:ext uri="{FF2B5EF4-FFF2-40B4-BE49-F238E27FC236}">
                <a16:creationId xmlns:a16="http://schemas.microsoft.com/office/drawing/2014/main" xmlns="" id="{0ACB3055-2184-43A2-A301-78390EAA23B5}"/>
              </a:ext>
            </a:extLst>
          </p:cNvPr>
          <p:cNvPicPr>
            <a:picLocks noChangeAspect="1"/>
          </p:cNvPicPr>
          <p:nvPr/>
        </p:nvPicPr>
        <p:blipFill>
          <a:blip r:embed="rId3"/>
          <a:stretch>
            <a:fillRect/>
          </a:stretch>
        </p:blipFill>
        <p:spPr>
          <a:xfrm>
            <a:off x="674717" y="257498"/>
            <a:ext cx="710831" cy="710831"/>
          </a:xfrm>
          <a:prstGeom prst="rect">
            <a:avLst/>
          </a:prstGeom>
        </p:spPr>
      </p:pic>
    </p:spTree>
    <p:extLst>
      <p:ext uri="{BB962C8B-B14F-4D97-AF65-F5344CB8AC3E}">
        <p14:creationId xmlns:p14="http://schemas.microsoft.com/office/powerpoint/2010/main" val="66012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73182" y="808364"/>
            <a:ext cx="5749636" cy="5964266"/>
          </a:xfrm>
        </p:spPr>
        <p:txBody>
          <a:bodyPr>
            <a:normAutofit fontScale="92500" lnSpcReduction="10000"/>
          </a:bodyPr>
          <a:lstStyle/>
          <a:p>
            <a:r>
              <a:rPr lang="en-GB" b="1" dirty="0">
                <a:solidFill>
                  <a:srgbClr val="FFFF00"/>
                </a:solidFill>
              </a:rPr>
              <a:t>The Gift of Love</a:t>
            </a:r>
            <a:endParaRPr lang="en-GB" dirty="0">
              <a:solidFill>
                <a:srgbClr val="FFFF00"/>
              </a:solidFill>
            </a:endParaRPr>
          </a:p>
          <a:p>
            <a:pPr marL="0" indent="0">
              <a:buNone/>
            </a:pPr>
            <a:r>
              <a:rPr lang="en-GB" dirty="0">
                <a:solidFill>
                  <a:srgbClr val="FFFF00"/>
                </a:solidFill>
              </a:rPr>
              <a:t>Jesus told another parable about payment of debts. One man owed a moneylender five hundred denarii. Another man owed fifty. Neither could pay, and the moneylender cancelled both debts. Which of them will love the moneylender more? Simon replied, </a:t>
            </a:r>
            <a:r>
              <a:rPr lang="en-GB" dirty="0"/>
              <a:t>“I suppose the one who had the bigger debt cancelled” </a:t>
            </a:r>
            <a:r>
              <a:rPr lang="en-GB" dirty="0">
                <a:solidFill>
                  <a:srgbClr val="FFFF00"/>
                </a:solidFill>
              </a:rPr>
              <a:t>(Luke 7:43). Right, said Jesus. The person who loves God more is the one who understands the depth of his sin and the meaning of God’s sacrifice. A superficial understanding of these mysteries leaves one with a superficial love.</a:t>
            </a:r>
          </a:p>
          <a:p>
            <a:pPr marL="0" indent="0">
              <a:buNone/>
            </a:pPr>
            <a:r>
              <a:rPr lang="en-GB" dirty="0">
                <a:solidFill>
                  <a:srgbClr val="FFFF00"/>
                </a:solidFill>
              </a:rPr>
              <a:t>‘He who has been forgiven little loves little.” Then Jesus said to [the woman], “Your sins are forgiven.” Luke 7:48</a:t>
            </a:r>
          </a:p>
          <a:p>
            <a:pPr marL="0" indent="0">
              <a:buNone/>
            </a:pPr>
            <a:r>
              <a:rPr lang="en-GB" dirty="0">
                <a:solidFill>
                  <a:srgbClr val="FFFF00"/>
                </a:solidFill>
              </a:rPr>
              <a:t>How did Jesus know her sins were forgiven? What is the sign that sins have been forgiven? An outpouring of love, generosity, affection and humility.</a:t>
            </a:r>
          </a:p>
          <a:p>
            <a:pPr marL="0" indent="0">
              <a:buNone/>
            </a:pPr>
            <a:r>
              <a:rPr lang="en-GB" dirty="0">
                <a:solidFill>
                  <a:srgbClr val="FFFF00"/>
                </a:solidFill>
              </a:rPr>
              <a:t>Do you wish to love more? Forgive more deeply! All healing flows from forgiveness. The love of God is demonstrated to the extreme in Jesus, the sinless One, taking our sins upon Himself and giving His life for us.</a:t>
            </a:r>
          </a:p>
          <a:p>
            <a:pPr marL="0" indent="0">
              <a:buNone/>
            </a:pPr>
            <a:endParaRPr lang="en-GB" dirty="0"/>
          </a:p>
          <a:p>
            <a:pPr marL="0" indent="0">
              <a:buNone/>
            </a:pPr>
            <a:r>
              <a:rPr lang="en-GB" sz="1200" dirty="0"/>
              <a:t>Lozano, Neal. Unbound (p. 80-81). Baker Publishing Group. Kindle Edition</a:t>
            </a:r>
            <a:r>
              <a:rPr lang="en-GB" dirty="0"/>
              <a:t>.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914401"/>
            <a:ext cx="5902035" cy="5604934"/>
          </a:xfrm>
        </p:spPr>
        <p:txBody>
          <a:bodyPr>
            <a:normAutofit fontScale="92500" lnSpcReduction="10000"/>
          </a:bodyPr>
          <a:lstStyle/>
          <a:p>
            <a:r>
              <a:rPr lang="en-GB" b="1" dirty="0"/>
              <a:t>Dar </a:t>
            </a:r>
            <a:r>
              <a:rPr lang="en-GB" b="1" dirty="0" err="1"/>
              <a:t>miłości</a:t>
            </a:r>
            <a:endParaRPr lang="en-GB" b="1" dirty="0"/>
          </a:p>
          <a:p>
            <a:pPr marL="0" indent="0">
              <a:buNone/>
            </a:pPr>
            <a:r>
              <a:rPr lang="pl-PL" dirty="0"/>
              <a:t>Jezus opowiedział inną przypowieść o spłacani</a:t>
            </a:r>
            <a:r>
              <a:rPr lang="en-US" dirty="0"/>
              <a:t>u</a:t>
            </a:r>
            <a:r>
              <a:rPr lang="pl-PL" dirty="0"/>
              <a:t> długów. Jeden człowiek był winien wierzycielowi 500 denarów. Inny człowiek był dlużny 50. Żaden z nich nie mógł zapłacić, a wierzyciel anulował ich długi. Który z nich będzie bardziej miłował wierzyciela? Szymon odpowiedział: „Sądzę, że ten, któremu więcej darował" (ew. Łukasza 7:43). „Słusznie” odpowiedział Jezus. Bardziej kocha Boga ten, kto rozumie głębię swego grzechu i znaczenia ofiary złożonej przez Jego Syna. Powierzchowne zrozumienie tych tajemnic rodzi tylko powierzchowną miłość.
„A ten, komu mało się odpuszcza, mało miłuje. Do niej (do kobiety), zaś rzekł: Twoje grzechy są odpuszczone” Łukasz 7:48
Skąd Jezus wiedział, że jej grzechy były przebaczone? Po czym pozbnajemy, ze nasze grzechy zostały przebaczone? Po przejawach miłości, hojności, czułości i pokory. 
Chcesz więcej kochać? Więcej przebaczaj! Wszelkie uzdrowienie wypływa z przebaczenia. Miłość Boga przejawiła się w całej pełni w Jezusie, Baranku bez skazy, który wziął na siebie nasze grzechy i ofiarował za nas swoje życie.
</a:t>
            </a:r>
            <a:endParaRPr lang="en-GB" dirty="0"/>
          </a:p>
        </p:txBody>
      </p:sp>
      <p:sp>
        <p:nvSpPr>
          <p:cNvPr id="7" name="Title 1">
            <a:extLst>
              <a:ext uri="{FF2B5EF4-FFF2-40B4-BE49-F238E27FC236}">
                <a16:creationId xmlns:a16="http://schemas.microsoft.com/office/drawing/2014/main" xmlns="" id="{10298DDF-D7B1-4E38-AD1C-AEE9FD104ECC}"/>
              </a:ext>
            </a:extLst>
          </p:cNvPr>
          <p:cNvSpPr>
            <a:spLocks noGrp="1"/>
          </p:cNvSpPr>
          <p:nvPr>
            <p:ph type="title"/>
          </p:nvPr>
        </p:nvSpPr>
        <p:spPr>
          <a:xfrm>
            <a:off x="0" y="159027"/>
            <a:ext cx="12192000" cy="907774"/>
          </a:xfrm>
        </p:spPr>
        <p:txBody>
          <a:bodyPr>
            <a:normAutofit fontScale="90000"/>
          </a:bodyPr>
          <a:lstStyle/>
          <a:p>
            <a:r>
              <a:rPr lang="en-GB" dirty="0"/>
              <a:t>2</a:t>
            </a:r>
            <a:r>
              <a:rPr lang="en-GB" baseline="30000" dirty="0"/>
              <a:t>nd</a:t>
            </a:r>
            <a:r>
              <a:rPr lang="en-GB" dirty="0"/>
              <a:t>         </a:t>
            </a:r>
            <a:r>
              <a:rPr lang="en-GB" dirty="0">
                <a:solidFill>
                  <a:srgbClr val="FFFF00"/>
                </a:solidFill>
              </a:rPr>
              <a:t>I forgive in the name of Jesus</a:t>
            </a:r>
            <a:r>
              <a:rPr lang="en-GB" dirty="0"/>
              <a:t>/ </a:t>
            </a:r>
            <a:r>
              <a:rPr lang="pl-PL" dirty="0"/>
              <a:t>Przebaczam w imię Jezusa</a:t>
            </a:r>
            <a:endParaRPr lang="en-GB" dirty="0"/>
          </a:p>
        </p:txBody>
      </p:sp>
      <p:pic>
        <p:nvPicPr>
          <p:cNvPr id="5" name="Picture 4">
            <a:extLst>
              <a:ext uri="{FF2B5EF4-FFF2-40B4-BE49-F238E27FC236}">
                <a16:creationId xmlns:a16="http://schemas.microsoft.com/office/drawing/2014/main" xmlns="" id="{956E721A-3304-48C4-A6AC-73597FD498DE}"/>
              </a:ext>
            </a:extLst>
          </p:cNvPr>
          <p:cNvPicPr>
            <a:picLocks noChangeAspect="1"/>
          </p:cNvPicPr>
          <p:nvPr/>
        </p:nvPicPr>
        <p:blipFill>
          <a:blip r:embed="rId2"/>
          <a:stretch>
            <a:fillRect/>
          </a:stretch>
        </p:blipFill>
        <p:spPr>
          <a:xfrm>
            <a:off x="674718" y="257498"/>
            <a:ext cx="710831" cy="710831"/>
          </a:xfrm>
          <a:prstGeom prst="rect">
            <a:avLst/>
          </a:prstGeom>
        </p:spPr>
      </p:pic>
      <p:pic>
        <p:nvPicPr>
          <p:cNvPr id="6" name="Picture 5" descr="A close up of a sign&#10;&#10;Description automatically generated">
            <a:extLst>
              <a:ext uri="{FF2B5EF4-FFF2-40B4-BE49-F238E27FC236}">
                <a16:creationId xmlns:a16="http://schemas.microsoft.com/office/drawing/2014/main" xmlns="" id="{9E064BA0-BDD7-4BAF-A7D4-2F6DEBAF5D8B}"/>
              </a:ext>
            </a:extLst>
          </p:cNvPr>
          <p:cNvPicPr>
            <a:picLocks noChangeAspect="1"/>
          </p:cNvPicPr>
          <p:nvPr/>
        </p:nvPicPr>
        <p:blipFill>
          <a:blip r:embed="rId3">
            <a:alphaModFix amt="20000"/>
          </a:blip>
          <a:stretch>
            <a:fillRect/>
          </a:stretch>
        </p:blipFill>
        <p:spPr>
          <a:xfrm>
            <a:off x="3419985" y="1746605"/>
            <a:ext cx="5352029" cy="4303031"/>
          </a:xfrm>
          <a:prstGeom prst="rect">
            <a:avLst/>
          </a:prstGeom>
        </p:spPr>
      </p:pic>
    </p:spTree>
    <p:extLst>
      <p:ext uri="{BB962C8B-B14F-4D97-AF65-F5344CB8AC3E}">
        <p14:creationId xmlns:p14="http://schemas.microsoft.com/office/powerpoint/2010/main" val="400525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6F2B63-BCBF-4CED-BAB3-1F5CCEF1EDCF}"/>
              </a:ext>
            </a:extLst>
          </p:cNvPr>
          <p:cNvSpPr>
            <a:spLocks noGrp="1"/>
          </p:cNvSpPr>
          <p:nvPr>
            <p:ph sz="half" idx="1"/>
          </p:nvPr>
        </p:nvSpPr>
        <p:spPr>
          <a:xfrm>
            <a:off x="193964" y="419450"/>
            <a:ext cx="5749636" cy="6099884"/>
          </a:xfrm>
        </p:spPr>
        <p:txBody>
          <a:bodyPr>
            <a:normAutofit/>
          </a:bodyPr>
          <a:lstStyle/>
          <a:p>
            <a:r>
              <a:rPr lang="en-GB" dirty="0">
                <a:solidFill>
                  <a:srgbClr val="FFFF00"/>
                </a:solidFill>
              </a:rPr>
              <a:t>Love is also a command. Jesus gives us some very practical advice about how to love those who hurt us. </a:t>
            </a:r>
            <a:r>
              <a:rPr lang="en-GB" i="1" dirty="0">
                <a:solidFill>
                  <a:srgbClr val="FFFF00"/>
                </a:solidFill>
              </a:rPr>
              <a:t>“But I tell you who hear me: Love your enemies, do good to those who hate you, bless those who curse you, pray for those who mistreat you.” </a:t>
            </a:r>
            <a:r>
              <a:rPr lang="en-GB" dirty="0">
                <a:solidFill>
                  <a:srgbClr val="FFFF00"/>
                </a:solidFill>
              </a:rPr>
              <a:t>(Luke 6:27–28).</a:t>
            </a:r>
          </a:p>
          <a:p>
            <a:pPr marL="0" indent="0">
              <a:buNone/>
            </a:pPr>
            <a:endParaRPr lang="en-GB" dirty="0">
              <a:solidFill>
                <a:srgbClr val="FFFF00"/>
              </a:solidFill>
            </a:endParaRPr>
          </a:p>
          <a:p>
            <a:r>
              <a:rPr lang="en-GB" dirty="0">
                <a:solidFill>
                  <a:srgbClr val="FFFF00"/>
                </a:solidFill>
              </a:rPr>
              <a:t>If you find that your forgiveness is not complete, don’t give up. Humble yourself before the Lord and do what He has commanded until it is done. One clear sign that forgiveness has taken place is a </a:t>
            </a:r>
            <a:r>
              <a:rPr lang="en-GB" dirty="0"/>
              <a:t>new appreciation for the person</a:t>
            </a:r>
            <a:r>
              <a:rPr lang="en-GB" dirty="0">
                <a:solidFill>
                  <a:srgbClr val="FFFF00"/>
                </a:solidFill>
              </a:rPr>
              <a:t> and </a:t>
            </a:r>
            <a:r>
              <a:rPr lang="en-GB" dirty="0"/>
              <a:t>gratitude toward God for the gift </a:t>
            </a:r>
            <a:r>
              <a:rPr lang="en-GB" dirty="0">
                <a:solidFill>
                  <a:srgbClr val="FFFF00"/>
                </a:solidFill>
              </a:rPr>
              <a:t>this person has been in your life.</a:t>
            </a:r>
          </a:p>
          <a:p>
            <a:r>
              <a:rPr lang="en-GB" sz="1000" dirty="0"/>
              <a:t>Lozano, Neal. Unbound (pp. 80-81). Baker Publishing Group. Kindle Edition. </a:t>
            </a:r>
          </a:p>
        </p:txBody>
      </p:sp>
      <p:sp>
        <p:nvSpPr>
          <p:cNvPr id="4" name="Content Placeholder 3">
            <a:extLst>
              <a:ext uri="{FF2B5EF4-FFF2-40B4-BE49-F238E27FC236}">
                <a16:creationId xmlns:a16="http://schemas.microsoft.com/office/drawing/2014/main" xmlns="" id="{071B4409-B37A-4A33-8C7E-5EC48A931CFC}"/>
              </a:ext>
            </a:extLst>
          </p:cNvPr>
          <p:cNvSpPr>
            <a:spLocks noGrp="1"/>
          </p:cNvSpPr>
          <p:nvPr>
            <p:ph sz="half" idx="2"/>
          </p:nvPr>
        </p:nvSpPr>
        <p:spPr>
          <a:xfrm>
            <a:off x="6096000" y="713065"/>
            <a:ext cx="5902035" cy="5806270"/>
          </a:xfrm>
        </p:spPr>
        <p:txBody>
          <a:bodyPr>
            <a:normAutofit/>
          </a:bodyPr>
          <a:lstStyle/>
          <a:p>
            <a:r>
              <a:rPr lang="pl-PL" dirty="0"/>
              <a:t>Miłość jest także nakazem. Jezus dał nam bardzo konkretne wskazówki co do tego, jak mamy kochać tych, którzy nas rania. </a:t>
            </a:r>
            <a:r>
              <a:rPr lang="pl-PL" i="1" dirty="0"/>
              <a:t>„Lecz powiadam Wam, którzy słuchacie: miłujcie waszych nieprzyjaciół, dobrze czyńcie tym, którzy was nienawidzą; błogosławcie tym, którzy was przeklinają i módlcie się za tych, którzy was oczerniają” </a:t>
            </a:r>
            <a:r>
              <a:rPr lang="pl-PL" dirty="0"/>
              <a:t>(ew. Łukasza 6:27 – 28).</a:t>
            </a:r>
            <a:endParaRPr lang="en-GB" dirty="0"/>
          </a:p>
          <a:p>
            <a:r>
              <a:rPr lang="pl-PL" dirty="0"/>
              <a:t>
Jesli czujesz, że twoje przebaczenie nie jest pełne, nie poddawaj się. Ukorz się przed Panem i rób to, co nam nakazał, aż przebaczenie się w tobie dokona. Pewnym znakiem tego, że przebaczenie się dokonało, jest </a:t>
            </a:r>
            <a:r>
              <a:rPr lang="pl-PL" dirty="0">
                <a:solidFill>
                  <a:srgbClr val="FFFF00"/>
                </a:solidFill>
              </a:rPr>
              <a:t>wdzięczność za tę osobę i za dar, jakim stała się w naszym życiu.</a:t>
            </a:r>
            <a:endParaRPr lang="en-GB" dirty="0">
              <a:solidFill>
                <a:srgbClr val="FFFF00"/>
              </a:solidFill>
            </a:endParaRPr>
          </a:p>
        </p:txBody>
      </p:sp>
      <p:sp>
        <p:nvSpPr>
          <p:cNvPr id="7" name="Title 1">
            <a:extLst>
              <a:ext uri="{FF2B5EF4-FFF2-40B4-BE49-F238E27FC236}">
                <a16:creationId xmlns:a16="http://schemas.microsoft.com/office/drawing/2014/main" xmlns="" id="{10298DDF-D7B1-4E38-AD1C-AEE9FD104ECC}"/>
              </a:ext>
            </a:extLst>
          </p:cNvPr>
          <p:cNvSpPr>
            <a:spLocks noGrp="1"/>
          </p:cNvSpPr>
          <p:nvPr>
            <p:ph type="title"/>
          </p:nvPr>
        </p:nvSpPr>
        <p:spPr>
          <a:xfrm>
            <a:off x="0" y="159027"/>
            <a:ext cx="12192000" cy="907774"/>
          </a:xfrm>
        </p:spPr>
        <p:txBody>
          <a:bodyPr>
            <a:normAutofit fontScale="90000"/>
          </a:bodyPr>
          <a:lstStyle/>
          <a:p>
            <a:r>
              <a:rPr lang="en-GB" dirty="0"/>
              <a:t>2</a:t>
            </a:r>
            <a:r>
              <a:rPr lang="en-GB" baseline="30000" dirty="0"/>
              <a:t>nd</a:t>
            </a:r>
            <a:r>
              <a:rPr lang="en-GB" dirty="0"/>
              <a:t>         </a:t>
            </a:r>
            <a:r>
              <a:rPr lang="en-GB" dirty="0">
                <a:solidFill>
                  <a:srgbClr val="FFFF00"/>
                </a:solidFill>
              </a:rPr>
              <a:t>I forgive in the name of Jesus</a:t>
            </a:r>
            <a:r>
              <a:rPr lang="en-GB" dirty="0"/>
              <a:t>/ </a:t>
            </a:r>
            <a:r>
              <a:rPr lang="pl-PL" dirty="0"/>
              <a:t>Przebaczam w imię Jezusa</a:t>
            </a:r>
            <a:endParaRPr lang="en-GB" dirty="0"/>
          </a:p>
        </p:txBody>
      </p:sp>
      <p:pic>
        <p:nvPicPr>
          <p:cNvPr id="5" name="Picture 4">
            <a:extLst>
              <a:ext uri="{FF2B5EF4-FFF2-40B4-BE49-F238E27FC236}">
                <a16:creationId xmlns:a16="http://schemas.microsoft.com/office/drawing/2014/main" xmlns="" id="{BB5CC629-76EB-4946-BCF5-8D76077A93D3}"/>
              </a:ext>
            </a:extLst>
          </p:cNvPr>
          <p:cNvPicPr>
            <a:picLocks noChangeAspect="1"/>
          </p:cNvPicPr>
          <p:nvPr/>
        </p:nvPicPr>
        <p:blipFill>
          <a:blip r:embed="rId2"/>
          <a:stretch>
            <a:fillRect/>
          </a:stretch>
        </p:blipFill>
        <p:spPr>
          <a:xfrm>
            <a:off x="691495" y="257498"/>
            <a:ext cx="710831" cy="710831"/>
          </a:xfrm>
          <a:prstGeom prst="rect">
            <a:avLst/>
          </a:prstGeom>
        </p:spPr>
      </p:pic>
      <p:pic>
        <p:nvPicPr>
          <p:cNvPr id="8" name="Picture 7" descr="A close up of a sign&#10;&#10;Description automatically generated">
            <a:extLst>
              <a:ext uri="{FF2B5EF4-FFF2-40B4-BE49-F238E27FC236}">
                <a16:creationId xmlns:a16="http://schemas.microsoft.com/office/drawing/2014/main" xmlns="" id="{6B67E3E7-AA77-400B-BFAD-8796F6C03C5E}"/>
              </a:ext>
            </a:extLst>
          </p:cNvPr>
          <p:cNvPicPr>
            <a:picLocks noChangeAspect="1"/>
          </p:cNvPicPr>
          <p:nvPr/>
        </p:nvPicPr>
        <p:blipFill>
          <a:blip r:embed="rId3">
            <a:alphaModFix amt="20000"/>
          </a:blip>
          <a:stretch>
            <a:fillRect/>
          </a:stretch>
        </p:blipFill>
        <p:spPr>
          <a:xfrm>
            <a:off x="3419985" y="1746605"/>
            <a:ext cx="5352029" cy="4303031"/>
          </a:xfrm>
          <a:prstGeom prst="rect">
            <a:avLst/>
          </a:prstGeom>
        </p:spPr>
      </p:pic>
    </p:spTree>
    <p:extLst>
      <p:ext uri="{BB962C8B-B14F-4D97-AF65-F5344CB8AC3E}">
        <p14:creationId xmlns:p14="http://schemas.microsoft.com/office/powerpoint/2010/main" val="266141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TM03457452[[fn=Celestial]]</Template>
  <TotalTime>172</TotalTime>
  <Words>3699</Words>
  <Application>Microsoft Office PowerPoint</Application>
  <PresentationFormat>Widescreen</PresentationFormat>
  <Paragraphs>121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Celestial</vt:lpstr>
      <vt:lpstr>2nd          I forgive in the name of Jesus/ Przebaczam w imię Jezusa</vt:lpstr>
      <vt:lpstr>2nd          I forgive in the name of Jesus/ Przebaczam w imię Jezusa</vt:lpstr>
      <vt:lpstr>2nd          I forgive in the name of Jesus/ Przebaczam w imię Jezusa</vt:lpstr>
      <vt:lpstr>2nd         I forgive in the name of Jesus/ Przebaczam w imię Jezusa</vt:lpstr>
      <vt:lpstr>2nd         I forgive in the name of Jesus/ Przebaczam w imię Jezusa</vt:lpstr>
      <vt:lpstr>2nd         I forgive in the name of Jesus/ Przebaczam w imię Jezusa</vt:lpstr>
      <vt:lpstr>2nd         I forgive in the name of Jesus/ Przebaczam w imię Jezusa</vt:lpstr>
      <vt:lpstr>2nd         I forgive in the name of Jesus/ Przebaczam w imię Jezusa</vt:lpstr>
      <vt:lpstr>2nd         I forgive in the name of Jesus/ Przebaczam w imię Jezusa</vt:lpstr>
      <vt:lpstr>2nd        I forgive in the name of Jesus/ Przebaczam w imię Jezusa</vt:lpstr>
      <vt:lpstr>2nd             I forgive in the name of Jesus/ Przebaczam w imię Jezusa</vt:lpstr>
      <vt:lpstr>2nd         I forgive in the name of Jesus/ Przebaczam w imię Jezusa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I forgive in the name of Jesus/ Przebaczam w imię Jezusa</dc:title>
  <dc:creator>Gabor Czako</dc:creator>
  <cp:lastModifiedBy>Microsoft account</cp:lastModifiedBy>
  <cp:revision>2</cp:revision>
  <dcterms:created xsi:type="dcterms:W3CDTF">2020-05-15T14:44:21Z</dcterms:created>
  <dcterms:modified xsi:type="dcterms:W3CDTF">2020-05-15T21:11:55Z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