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17" r:id="rId2"/>
    <p:sldId id="318" r:id="rId3"/>
    <p:sldId id="319" r:id="rId4"/>
    <p:sldId id="320" r:id="rId5"/>
    <p:sldId id="321" r:id="rId6"/>
    <p:sldId id="322" r:id="rId7"/>
    <p:sldId id="32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4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5/20/2020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1417" y="1066801"/>
            <a:ext cx="5749636" cy="5668729"/>
          </a:xfrm>
        </p:spPr>
        <p:txBody>
          <a:bodyPr>
            <a:normAutofit fontScale="85000" lnSpcReduction="10000"/>
          </a:bodyPr>
          <a:lstStyle/>
          <a:p>
            <a:r>
              <a:rPr lang="en-GB" i="1" dirty="0">
                <a:solidFill>
                  <a:srgbClr val="FFFF00"/>
                </a:solidFill>
              </a:rPr>
              <a:t>‘But God demonstrates his own love for us in this: While we were still sinners, Christ died for us.’ </a:t>
            </a:r>
            <a:r>
              <a:rPr lang="en-GB" dirty="0">
                <a:solidFill>
                  <a:srgbClr val="FFFF00"/>
                </a:solidFill>
              </a:rPr>
              <a:t>Romans 5:8</a:t>
            </a:r>
          </a:p>
          <a:p>
            <a:pPr marL="0" indent="0">
              <a:buNone/>
            </a:pPr>
            <a:r>
              <a:rPr lang="en-GB" dirty="0">
                <a:solidFill>
                  <a:srgbClr val="FFFF00"/>
                </a:solidFill>
              </a:rPr>
              <a:t> </a:t>
            </a:r>
            <a:r>
              <a:rPr lang="en-GB" b="1" dirty="0">
                <a:solidFill>
                  <a:srgbClr val="FFFF00"/>
                </a:solidFill>
              </a:rPr>
              <a:t>I Renounce in the Name of Jesus</a:t>
            </a:r>
          </a:p>
          <a:p>
            <a:pPr marL="0" indent="0">
              <a:buNone/>
            </a:pPr>
            <a:endParaRPr lang="en-GB" dirty="0">
              <a:solidFill>
                <a:srgbClr val="FFFF00"/>
              </a:solidFill>
            </a:endParaRPr>
          </a:p>
          <a:p>
            <a:r>
              <a:rPr lang="en-GB" dirty="0">
                <a:solidFill>
                  <a:srgbClr val="FFFF00"/>
                </a:solidFill>
              </a:rPr>
              <a:t>Jamie’s (her) story: She was constantly doing things to make people reject her. Using emotions, she manipulated and controlled everyone around her. Friends told her she had to stop acting like this, but she couldn’t. “</a:t>
            </a:r>
            <a:r>
              <a:rPr lang="en-GB" i="1" dirty="0">
                <a:solidFill>
                  <a:srgbClr val="FFFF00"/>
                </a:solidFill>
              </a:rPr>
              <a:t>I was really scared at the thought of talking to somebody about myself. But I had a big fight with my youth group leader. He confronted me and made it clear I had to change. I had given my life to Christ a year and a half before, but until the day we prayed, it didn’t go anywhere</a:t>
            </a:r>
            <a:r>
              <a:rPr lang="en-GB" dirty="0">
                <a:solidFill>
                  <a:srgbClr val="FFFF00"/>
                </a:solidFill>
              </a:rPr>
              <a:t>.” When we met Jamie, she seemed a bit nervous and distracted. Neil’s goal was to love her and help her feel safe. He’d only go through doors that she opened. In addition, Jamie did things to make others dislike her, even though she didn’t really want to; this contradiction was a form of self-sabotage. After listening for a while Neil kept restating what she said. ‘I pointed out how she was protecting herself by rejecting people before they could reject </a:t>
            </a:r>
            <a:r>
              <a:rPr lang="en-GB" dirty="0" err="1">
                <a:solidFill>
                  <a:srgbClr val="FFFF00"/>
                </a:solidFill>
              </a:rPr>
              <a:t>he’r</a:t>
            </a:r>
            <a:r>
              <a:rPr lang="en-GB" dirty="0">
                <a:solidFill>
                  <a:srgbClr val="FFFF00"/>
                </a:solidFill>
              </a:rPr>
              <a:t>. “I didn’t trust. I didn’t let people know me because I was afraid’’. She said: ‘</a:t>
            </a:r>
            <a:r>
              <a:rPr lang="en-GB" i="1" dirty="0">
                <a:solidFill>
                  <a:srgbClr val="FFFF00"/>
                </a:solidFill>
              </a:rPr>
              <a:t>Deep down, I was just waiting for God to reject me or tell me He didn’t like me</a:t>
            </a:r>
            <a:r>
              <a:rPr lang="en-GB" dirty="0">
                <a:solidFill>
                  <a:srgbClr val="FFFF00"/>
                </a:solidFill>
              </a:rPr>
              <a:t>.’ I had a problem thinking that if God got to my heart, He would use it against me or that He would not like me.”</a:t>
            </a:r>
          </a:p>
          <a:p>
            <a:pPr marL="0" indent="0">
              <a:buNone/>
            </a:pPr>
            <a:r>
              <a:rPr lang="en-GB" sz="1200" dirty="0"/>
              <a:t>Lozano, Neal. Unbound (p. 89). Baker Publishing Group. Kindle Edition. </a:t>
            </a:r>
          </a:p>
          <a:p>
            <a:pPr marL="0" indent="0">
              <a:buNone/>
            </a:pPr>
            <a:endParaRPr lang="en-GB" dirty="0"/>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850605"/>
            <a:ext cx="5902035" cy="5668729"/>
          </a:xfrm>
        </p:spPr>
        <p:txBody>
          <a:bodyPr>
            <a:normAutofit fontScale="85000" lnSpcReduction="10000"/>
          </a:bodyPr>
          <a:lstStyle/>
          <a:p>
            <a:r>
              <a:rPr lang="pl-PL" i="1" dirty="0"/>
              <a:t>„Bóg zaś okazuje nam swoją miłość właśnie przez to, że Chrystus umarł za nas, gdyśmy byli jeszcze grzesznikami".  </a:t>
            </a:r>
            <a:r>
              <a:rPr lang="pl-PL" dirty="0"/>
              <a:t>Rz 5:8</a:t>
            </a:r>
            <a:endParaRPr lang="en-GB" dirty="0"/>
          </a:p>
          <a:p>
            <a:pPr marL="0" indent="0">
              <a:buNone/>
            </a:pPr>
            <a:r>
              <a:rPr lang="en-GB" b="1" dirty="0"/>
              <a:t>W</a:t>
            </a:r>
            <a:r>
              <a:rPr lang="pl-PL" b="1" dirty="0"/>
              <a:t>yrzekam się w imię Jezus</a:t>
            </a:r>
            <a:endParaRPr lang="en-GB" b="1" dirty="0"/>
          </a:p>
          <a:p>
            <a:pPr marL="0" indent="0">
              <a:buNone/>
            </a:pPr>
            <a:endParaRPr lang="en-GB" dirty="0"/>
          </a:p>
          <a:p>
            <a:pPr marL="0" indent="0">
              <a:buNone/>
            </a:pPr>
            <a:r>
              <a:rPr lang="pl-PL" dirty="0"/>
              <a:t>Jamie i jej historia: ciągle starała się robić coś, by inni ją odrzucali. Zastraszała ich, manipulowała emocjami i kontrolowała. Przyjaciele mówili jej, żeby przestała się tak zachowywać, ale nie potrafiła. "Byłam przerażona myślą, że mam komuś mówić o sobie. Było  to jednak po poważnej kłótni z liderem mojej grupy, który skrytykował moje zachowanie i powiedział, że musi się ono zmienić. Oddałam swoje życie Jezusowi półtora roku wcześniej, ale aż do dnia, w którym się razem modliliśmy, nie posunęłam się ani o krok do przodu.” Gdy poznaliśmy Jamie, wydawała się nieco zdenerwowana i rozkojarzona. Celem Neila było okazanie jej miłości i sprawienie, by poczuła się bezpiecznie. Chciał wejść jedynie przez te drzwi, które ona sama otworzy. Ponadto, Jamie robiła różne rzeczy po to, by ludzie jej nie lubili, chociaż tak naprawdę wcale tego nie chciała. Ta sprzeczność była jakby formą autosabotażu. Po wysłuchaniu jej przez chwilę Neil streścił jeszcze raz to co powiedziała.Pokazał jej, jak starała się chronić siebie przez odrzucanie ludzi, zanim oni odrzucą ją. „Nikomu nie ufałam. Nie pozwalałam ludziom poznać mojego [rawdziwego „ja”, bo się bałam. Gdzieś w głębi czekałam , aż Bóg mnie odzruci, albo powie, że mnie nie lubi.
</a:t>
            </a:r>
            <a:endParaRPr lang="en-GB" dirty="0"/>
          </a:p>
        </p:txBody>
      </p:sp>
      <p:sp>
        <p:nvSpPr>
          <p:cNvPr id="7" name="Title 1">
            <a:extLst>
              <a:ext uri="{FF2B5EF4-FFF2-40B4-BE49-F238E27FC236}">
                <a16:creationId xmlns:a16="http://schemas.microsoft.com/office/drawing/2014/main" xmlns="" id="{10298DDF-D7B1-4E38-AD1C-AEE9FD104ECC}"/>
              </a:ext>
            </a:extLst>
          </p:cNvPr>
          <p:cNvSpPr>
            <a:spLocks noGrp="1"/>
          </p:cNvSpPr>
          <p:nvPr>
            <p:ph type="title"/>
          </p:nvPr>
        </p:nvSpPr>
        <p:spPr>
          <a:xfrm>
            <a:off x="0" y="159027"/>
            <a:ext cx="12192000" cy="907774"/>
          </a:xfrm>
        </p:spPr>
        <p:txBody>
          <a:bodyPr>
            <a:normAutofit/>
          </a:bodyPr>
          <a:lstStyle/>
          <a:p>
            <a:r>
              <a:rPr lang="en-GB" sz="2800" dirty="0">
                <a:solidFill>
                  <a:srgbClr val="FFFF00"/>
                </a:solidFill>
              </a:rPr>
              <a:t>3</a:t>
            </a:r>
            <a:r>
              <a:rPr lang="en-GB" sz="2800" baseline="30000" dirty="0">
                <a:solidFill>
                  <a:srgbClr val="FFFF00"/>
                </a:solidFill>
              </a:rPr>
              <a:t>rd</a:t>
            </a:r>
            <a:r>
              <a:rPr lang="en-GB" sz="2800" dirty="0">
                <a:solidFill>
                  <a:srgbClr val="FFFF00"/>
                </a:solidFill>
              </a:rPr>
              <a:t>          I renounce in the name of </a:t>
            </a:r>
            <a:r>
              <a:rPr lang="en-GB" sz="2800" dirty="0" err="1">
                <a:solidFill>
                  <a:srgbClr val="FFFF00"/>
                </a:solidFill>
              </a:rPr>
              <a:t>JEsus</a:t>
            </a:r>
            <a:r>
              <a:rPr lang="en-GB" sz="2800" dirty="0"/>
              <a:t>/ </a:t>
            </a:r>
            <a:r>
              <a:rPr lang="en-GB" sz="2800" dirty="0" err="1"/>
              <a:t>Wyrzek</a:t>
            </a:r>
            <a:r>
              <a:rPr lang="pl-PL" sz="2800" dirty="0"/>
              <a:t>am </a:t>
            </a:r>
            <a:r>
              <a:rPr lang="en-GB" sz="2800" dirty="0"/>
              <a:t>Si</a:t>
            </a:r>
            <a:r>
              <a:rPr lang="pl-PL" sz="2800" dirty="0"/>
              <a:t>ę</a:t>
            </a:r>
            <a:r>
              <a:rPr lang="en-GB" sz="2800" dirty="0"/>
              <a:t> </a:t>
            </a:r>
            <a:r>
              <a:rPr lang="pl-PL" sz="2800" dirty="0"/>
              <a:t>w imię Jezusa</a:t>
            </a:r>
            <a:endParaRPr lang="en-GB" sz="2800" dirty="0"/>
          </a:p>
        </p:txBody>
      </p:sp>
      <p:pic>
        <p:nvPicPr>
          <p:cNvPr id="9" name="Picture 8">
            <a:extLst>
              <a:ext uri="{FF2B5EF4-FFF2-40B4-BE49-F238E27FC236}">
                <a16:creationId xmlns:a16="http://schemas.microsoft.com/office/drawing/2014/main" xmlns="" id="{17A2459D-1DEE-44F0-96F6-AD9375B7AC30}"/>
              </a:ext>
            </a:extLst>
          </p:cNvPr>
          <p:cNvPicPr>
            <a:picLocks noChangeAspect="1"/>
          </p:cNvPicPr>
          <p:nvPr/>
        </p:nvPicPr>
        <p:blipFill>
          <a:blip r:embed="rId2"/>
          <a:stretch>
            <a:fillRect/>
          </a:stretch>
        </p:blipFill>
        <p:spPr>
          <a:xfrm>
            <a:off x="595223" y="220524"/>
            <a:ext cx="710831" cy="710831"/>
          </a:xfrm>
          <a:prstGeom prst="rect">
            <a:avLst/>
          </a:prstGeom>
        </p:spPr>
      </p:pic>
      <p:pic>
        <p:nvPicPr>
          <p:cNvPr id="6" name="Picture 5" descr="A person with a sunset in the background&#10;&#10;Description automatically generated">
            <a:extLst>
              <a:ext uri="{FF2B5EF4-FFF2-40B4-BE49-F238E27FC236}">
                <a16:creationId xmlns:a16="http://schemas.microsoft.com/office/drawing/2014/main" xmlns="" id="{71F1F875-DE8A-4744-A512-8FFECA4D89F2}"/>
              </a:ext>
            </a:extLst>
          </p:cNvPr>
          <p:cNvPicPr>
            <a:picLocks noChangeAspect="1"/>
          </p:cNvPicPr>
          <p:nvPr/>
        </p:nvPicPr>
        <p:blipFill>
          <a:blip r:embed="rId3">
            <a:alphaModFix amt="20000"/>
          </a:blip>
          <a:stretch>
            <a:fillRect/>
          </a:stretch>
        </p:blipFill>
        <p:spPr>
          <a:xfrm>
            <a:off x="4541490" y="410913"/>
            <a:ext cx="5483604" cy="4112703"/>
          </a:xfrm>
          <a:prstGeom prst="rect">
            <a:avLst/>
          </a:prstGeom>
        </p:spPr>
      </p:pic>
    </p:spTree>
    <p:extLst>
      <p:ext uri="{BB962C8B-B14F-4D97-AF65-F5344CB8AC3E}">
        <p14:creationId xmlns:p14="http://schemas.microsoft.com/office/powerpoint/2010/main" val="34246631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874643"/>
            <a:ext cx="5749636" cy="5644691"/>
          </a:xfrm>
        </p:spPr>
        <p:txBody>
          <a:bodyPr>
            <a:normAutofit fontScale="92500" lnSpcReduction="10000"/>
          </a:bodyPr>
          <a:lstStyle/>
          <a:p>
            <a:r>
              <a:rPr lang="en-GB" dirty="0">
                <a:solidFill>
                  <a:srgbClr val="FFFF00"/>
                </a:solidFill>
              </a:rPr>
              <a:t>‘</a:t>
            </a:r>
            <a:r>
              <a:rPr lang="en-GB" i="1" dirty="0">
                <a:solidFill>
                  <a:srgbClr val="FFFF00"/>
                </a:solidFill>
              </a:rPr>
              <a:t>When Jamie came for prayer, I did not mention spirits at all. I just asked her to say, “In the name of Jesus, I renounce control, manipulation, fear. . . </a:t>
            </a:r>
            <a:r>
              <a:rPr lang="en-GB" dirty="0">
                <a:solidFill>
                  <a:srgbClr val="FFFF00"/>
                </a:solidFill>
              </a:rPr>
              <a:t>.” </a:t>
            </a:r>
            <a:r>
              <a:rPr lang="en-GB" i="1" dirty="0">
                <a:solidFill>
                  <a:srgbClr val="FFFF00"/>
                </a:solidFill>
              </a:rPr>
              <a:t>Later she explained, “As soon as I said, ‘I renounce rejection in the name of Jesus’ I felt a change. It was like I surrendered to God for the first time…. After renouncing rejection, I felt such relief. It was one of the first times I ever quieted myself in Christ. I never knew His peace before that moment.”</a:t>
            </a:r>
          </a:p>
          <a:p>
            <a:r>
              <a:rPr lang="en-GB" dirty="0">
                <a:solidFill>
                  <a:srgbClr val="FFFF00"/>
                </a:solidFill>
              </a:rPr>
              <a:t>In Jamie’s story I see a three-part process: (a) </a:t>
            </a:r>
            <a:r>
              <a:rPr lang="en-GB" u="sng" dirty="0">
                <a:solidFill>
                  <a:srgbClr val="FFFF00"/>
                </a:solidFill>
              </a:rPr>
              <a:t>Confronting</a:t>
            </a:r>
            <a:r>
              <a:rPr lang="en-GB" dirty="0">
                <a:solidFill>
                  <a:srgbClr val="FFFF00"/>
                </a:solidFill>
              </a:rPr>
              <a:t> her about her life. There was a crisis. She could no longer stay where she was; (b) </a:t>
            </a:r>
            <a:r>
              <a:rPr lang="en-GB" u="sng" dirty="0">
                <a:solidFill>
                  <a:srgbClr val="FFFF00"/>
                </a:solidFill>
              </a:rPr>
              <a:t>Exposing</a:t>
            </a:r>
            <a:r>
              <a:rPr lang="en-GB" dirty="0">
                <a:solidFill>
                  <a:srgbClr val="FFFF00"/>
                </a:solidFill>
              </a:rPr>
              <a:t> to the light her patterns of thinking and behaving; (c) </a:t>
            </a:r>
            <a:r>
              <a:rPr lang="en-GB" u="sng" dirty="0">
                <a:solidFill>
                  <a:srgbClr val="FFFF00"/>
                </a:solidFill>
              </a:rPr>
              <a:t>Renouncing</a:t>
            </a:r>
            <a:r>
              <a:rPr lang="en-GB" dirty="0">
                <a:solidFill>
                  <a:srgbClr val="FFFF00"/>
                </a:solidFill>
              </a:rPr>
              <a:t> the enemy and exposing its identity.</a:t>
            </a:r>
          </a:p>
          <a:p>
            <a:r>
              <a:rPr lang="en-GB" dirty="0">
                <a:solidFill>
                  <a:srgbClr val="FFFF00"/>
                </a:solidFill>
              </a:rPr>
              <a:t>“I renounce Satan and all of his works and all of his empty promises. . . .” (renewal of baptismal promises since the 4</a:t>
            </a:r>
            <a:r>
              <a:rPr lang="en-GB" baseline="30000" dirty="0">
                <a:solidFill>
                  <a:srgbClr val="FFFF00"/>
                </a:solidFill>
              </a:rPr>
              <a:t>th</a:t>
            </a:r>
            <a:r>
              <a:rPr lang="en-GB" dirty="0">
                <a:solidFill>
                  <a:srgbClr val="FFFF00"/>
                </a:solidFill>
              </a:rPr>
              <a:t> century ) It was a symbolic expression of how the candidate was being transferred from the kingdom of darkness to the Kingdom of the beloved Son (see Colossians 1:13).</a:t>
            </a:r>
          </a:p>
          <a:p>
            <a:endParaRPr lang="en-GB" i="1" dirty="0"/>
          </a:p>
          <a:p>
            <a:pPr marL="0" indent="0">
              <a:buNone/>
            </a:pPr>
            <a:r>
              <a:rPr lang="en-GB" sz="1000" dirty="0"/>
              <a:t>Lozano, Neal. Unbound (pp. 90-91).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874643"/>
            <a:ext cx="5902035" cy="5644691"/>
          </a:xfrm>
        </p:spPr>
        <p:txBody>
          <a:bodyPr>
            <a:normAutofit fontScale="92500" lnSpcReduction="10000"/>
          </a:bodyPr>
          <a:lstStyle/>
          <a:p>
            <a:r>
              <a:rPr lang="pl-PL" i="1" dirty="0"/>
              <a:t>"Kiedy Jamie przyszła rosić o modlitwę, w ogóle nie wspomniałem o złych duchach. Radziłem jej tylko, żeby pomodliła się: „W Imię Jezusa, wyrzekam się kontroli, manipulacji, strachu..." Potem wyjaśniła: „Jak tylko powiedziałam: „Wyrzekam się odrzucenia w imię Jezusa Chrystusa” poczułam, że coś się zmieniło. To było tak, jakbym po raz pierwszy poddała się Bogu... Gdy wyrzekłam się odrzucenia, poczułam wielką ulgę. To była jedna z pierwszych chwil, w których wyciszyłąm się się w Bogu. Nigdy przedtem nie zaznałam Jego pokoju.” </a:t>
            </a:r>
            <a:r>
              <a:rPr lang="pl-PL" dirty="0"/>
              <a:t>
W historii Jamiego widzę trzystopniowy proces: (a) moment kryzysu – punkt przełomowy, gdy Jamie poczuła, że nie może tak dłużej żyć; (b) wyjawienie na światło jej sposobu myślenia i zachowania; (c) wyrzeczenie się nieprzyjaciela i wyjawienie jego tożsamości. 
"Wyrzekam się Szatana i wszystkich jego dzieł, i pustych obietnic..." (część formuły liturgicznej używanej przy chrzcie w IV wieku). Był to symboliczny wyraz tego, że kandydat do chrzctu przechodzi z królestwa ciemnosci do do Królestwa umiłowanego Syna (zob. Kol 1, 13).
</a:t>
            </a:r>
            <a:endParaRPr lang="en-GB" dirty="0"/>
          </a:p>
        </p:txBody>
      </p:sp>
      <p:sp>
        <p:nvSpPr>
          <p:cNvPr id="8" name="Title 1">
            <a:extLst>
              <a:ext uri="{FF2B5EF4-FFF2-40B4-BE49-F238E27FC236}">
                <a16:creationId xmlns:a16="http://schemas.microsoft.com/office/drawing/2014/main" xmlns="" id="{748EFF68-1AA8-4886-8B73-4CD5BBB4BE35}"/>
              </a:ext>
            </a:extLst>
          </p:cNvPr>
          <p:cNvSpPr txBox="1">
            <a:spLocks/>
          </p:cNvSpPr>
          <p:nvPr/>
        </p:nvSpPr>
        <p:spPr>
          <a:xfrm>
            <a:off x="0" y="159027"/>
            <a:ext cx="12192000" cy="907774"/>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dirty="0">
                <a:solidFill>
                  <a:srgbClr val="FFFF00"/>
                </a:solidFill>
              </a:rPr>
              <a:t>3</a:t>
            </a:r>
            <a:r>
              <a:rPr lang="en-GB" sz="2800" baseline="30000" dirty="0">
                <a:solidFill>
                  <a:srgbClr val="FFFF00"/>
                </a:solidFill>
              </a:rPr>
              <a:t>rd</a:t>
            </a:r>
            <a:r>
              <a:rPr lang="en-GB" sz="2800" dirty="0">
                <a:solidFill>
                  <a:srgbClr val="FFFF00"/>
                </a:solidFill>
              </a:rPr>
              <a:t>          I renounce in the name of </a:t>
            </a:r>
            <a:r>
              <a:rPr lang="en-GB" sz="2800" dirty="0" err="1">
                <a:solidFill>
                  <a:srgbClr val="FFFF00"/>
                </a:solidFill>
              </a:rPr>
              <a:t>JEsus</a:t>
            </a:r>
            <a:r>
              <a:rPr lang="en-GB" sz="2800" dirty="0"/>
              <a:t>/ </a:t>
            </a:r>
            <a:r>
              <a:rPr lang="en-GB" sz="2800" dirty="0" err="1"/>
              <a:t>Wyrzek</a:t>
            </a:r>
            <a:r>
              <a:rPr lang="pl-PL" sz="2800" dirty="0"/>
              <a:t>am </a:t>
            </a:r>
            <a:r>
              <a:rPr lang="en-GB" sz="2800" dirty="0"/>
              <a:t>Si</a:t>
            </a:r>
            <a:r>
              <a:rPr lang="pl-PL" sz="2800" dirty="0"/>
              <a:t>ę</a:t>
            </a:r>
            <a:r>
              <a:rPr lang="en-GB" sz="2800" dirty="0"/>
              <a:t> </a:t>
            </a:r>
            <a:r>
              <a:rPr lang="pl-PL" sz="2800" dirty="0"/>
              <a:t>w imię Jezusa</a:t>
            </a:r>
            <a:endParaRPr lang="en-GB" sz="2800" dirty="0"/>
          </a:p>
        </p:txBody>
      </p:sp>
      <p:pic>
        <p:nvPicPr>
          <p:cNvPr id="9" name="Picture 8">
            <a:extLst>
              <a:ext uri="{FF2B5EF4-FFF2-40B4-BE49-F238E27FC236}">
                <a16:creationId xmlns:a16="http://schemas.microsoft.com/office/drawing/2014/main" xmlns="" id="{0751EF18-E26E-44C8-B7E3-D698E0B3FD5B}"/>
              </a:ext>
            </a:extLst>
          </p:cNvPr>
          <p:cNvPicPr>
            <a:picLocks noChangeAspect="1"/>
          </p:cNvPicPr>
          <p:nvPr/>
        </p:nvPicPr>
        <p:blipFill>
          <a:blip r:embed="rId2"/>
          <a:stretch>
            <a:fillRect/>
          </a:stretch>
        </p:blipFill>
        <p:spPr>
          <a:xfrm>
            <a:off x="561667" y="257498"/>
            <a:ext cx="710831" cy="710831"/>
          </a:xfrm>
          <a:prstGeom prst="rect">
            <a:avLst/>
          </a:prstGeom>
        </p:spPr>
      </p:pic>
      <p:pic>
        <p:nvPicPr>
          <p:cNvPr id="5" name="Picture 4" descr="A street sign on a wooden pole&#10;&#10;Description automatically generated">
            <a:extLst>
              <a:ext uri="{FF2B5EF4-FFF2-40B4-BE49-F238E27FC236}">
                <a16:creationId xmlns:a16="http://schemas.microsoft.com/office/drawing/2014/main" xmlns="" id="{601EE065-41FE-43BD-8448-E4FC1CF790FA}"/>
              </a:ext>
            </a:extLst>
          </p:cNvPr>
          <p:cNvPicPr>
            <a:picLocks noChangeAspect="1"/>
          </p:cNvPicPr>
          <p:nvPr/>
        </p:nvPicPr>
        <p:blipFill>
          <a:blip r:embed="rId3">
            <a:alphaModFix amt="35000"/>
          </a:blip>
          <a:stretch>
            <a:fillRect/>
          </a:stretch>
        </p:blipFill>
        <p:spPr>
          <a:xfrm>
            <a:off x="4113501" y="2756590"/>
            <a:ext cx="4048125" cy="3038475"/>
          </a:xfrm>
          <a:prstGeom prst="rect">
            <a:avLst/>
          </a:prstGeom>
        </p:spPr>
      </p:pic>
    </p:spTree>
    <p:extLst>
      <p:ext uri="{BB962C8B-B14F-4D97-AF65-F5344CB8AC3E}">
        <p14:creationId xmlns:p14="http://schemas.microsoft.com/office/powerpoint/2010/main" val="30321314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874643"/>
            <a:ext cx="5749636" cy="5644691"/>
          </a:xfrm>
        </p:spPr>
        <p:txBody>
          <a:bodyPr>
            <a:normAutofit/>
          </a:bodyPr>
          <a:lstStyle/>
          <a:p>
            <a:r>
              <a:rPr lang="en-GB" dirty="0">
                <a:solidFill>
                  <a:srgbClr val="FFFF00"/>
                </a:solidFill>
              </a:rPr>
              <a:t>Renouncing means declaring that you want no more to do with this influence in your life; it is over. You want no more lies, no more empty promises. Renunciation is an expression of repentance that many believers rarely use. </a:t>
            </a:r>
            <a:r>
              <a:rPr lang="en-GB" u="sng" dirty="0">
                <a:solidFill>
                  <a:srgbClr val="FFFF00"/>
                </a:solidFill>
              </a:rPr>
              <a:t>Renunciation does three things:</a:t>
            </a:r>
          </a:p>
          <a:p>
            <a:pPr marL="0" indent="0">
              <a:buNone/>
            </a:pPr>
            <a:r>
              <a:rPr lang="en-GB" dirty="0">
                <a:solidFill>
                  <a:srgbClr val="FFFF00"/>
                </a:solidFill>
              </a:rPr>
              <a:t>1. It identifies the </a:t>
            </a:r>
            <a:r>
              <a:rPr lang="en-GB" u="sng" dirty="0">
                <a:solidFill>
                  <a:srgbClr val="FFFF00"/>
                </a:solidFill>
              </a:rPr>
              <a:t>lie and the power </a:t>
            </a:r>
            <a:r>
              <a:rPr lang="en-GB" dirty="0">
                <a:solidFill>
                  <a:srgbClr val="FFFF00"/>
                </a:solidFill>
              </a:rPr>
              <a:t>behind the lie.</a:t>
            </a:r>
          </a:p>
          <a:p>
            <a:pPr marL="0" indent="0">
              <a:buNone/>
            </a:pPr>
            <a:r>
              <a:rPr lang="en-GB" dirty="0">
                <a:solidFill>
                  <a:srgbClr val="FFFF00"/>
                </a:solidFill>
              </a:rPr>
              <a:t>2. </a:t>
            </a:r>
            <a:r>
              <a:rPr lang="en-GB" u="sng" dirty="0">
                <a:solidFill>
                  <a:srgbClr val="FFFF00"/>
                </a:solidFill>
              </a:rPr>
              <a:t>Breaks</a:t>
            </a:r>
            <a:r>
              <a:rPr lang="en-GB" dirty="0">
                <a:solidFill>
                  <a:srgbClr val="FFFF00"/>
                </a:solidFill>
              </a:rPr>
              <a:t> the power. Many of us who believe in God’s love revealed in Christ fail to recognize that areas of our hearts are still bound.</a:t>
            </a:r>
          </a:p>
          <a:p>
            <a:pPr marL="0" indent="0">
              <a:buNone/>
            </a:pPr>
            <a:r>
              <a:rPr lang="en-GB" dirty="0">
                <a:solidFill>
                  <a:srgbClr val="FFFF00"/>
                </a:solidFill>
              </a:rPr>
              <a:t>3. It expresses that we have </a:t>
            </a:r>
            <a:r>
              <a:rPr lang="en-GB" u="sng" dirty="0">
                <a:solidFill>
                  <a:srgbClr val="FFFF00"/>
                </a:solidFill>
              </a:rPr>
              <a:t>taken responsibility </a:t>
            </a:r>
            <a:r>
              <a:rPr lang="en-GB" dirty="0">
                <a:solidFill>
                  <a:srgbClr val="FFFF00"/>
                </a:solidFill>
              </a:rPr>
              <a:t>for our life. We stand as adults looking at the enemy and telling him, “</a:t>
            </a:r>
            <a:r>
              <a:rPr lang="en-GB" i="1" dirty="0">
                <a:solidFill>
                  <a:srgbClr val="FFFF00"/>
                </a:solidFill>
              </a:rPr>
              <a:t>It is over. I have had enough. I know where you are hiding, and you cannot hide there anymore.”</a:t>
            </a:r>
          </a:p>
          <a:p>
            <a:pPr marL="0" indent="0">
              <a:buNone/>
            </a:pPr>
            <a:endParaRPr lang="en-GB" i="1" dirty="0"/>
          </a:p>
          <a:p>
            <a:pPr marL="0" indent="0">
              <a:buNone/>
            </a:pPr>
            <a:endParaRPr lang="en-GB" dirty="0"/>
          </a:p>
          <a:p>
            <a:pPr marL="0" indent="0">
              <a:buNone/>
            </a:pPr>
            <a:r>
              <a:rPr lang="en-GB" sz="1000" dirty="0"/>
              <a:t>Lozano, Neal. Unbound (</a:t>
            </a:r>
            <a:r>
              <a:rPr lang="en-GB" sz="1000" dirty="0" err="1"/>
              <a:t>p.p</a:t>
            </a:r>
            <a:r>
              <a:rPr lang="en-GB" sz="1000" dirty="0"/>
              <a:t> 92-93). Baker Publishing Group. Kindle Edition.</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874643"/>
            <a:ext cx="5902035" cy="5644691"/>
          </a:xfrm>
        </p:spPr>
        <p:txBody>
          <a:bodyPr>
            <a:normAutofit/>
          </a:bodyPr>
          <a:lstStyle/>
          <a:p>
            <a:r>
              <a:rPr lang="pl-PL" dirty="0"/>
              <a:t>Wyrzeczenie się to oświadczenie, że nie chcemy już więcej mieć nic do czynienia z wpływem złych duchów w naszym życiu – to już przeszłość. Nie chcemy więcej kłamstw i pustych obietnic. Wyrzeczenie się jest wyrazem nawrócenia, z którego wielu wierzącyc rzadko korzysta. </a:t>
            </a:r>
            <a:r>
              <a:rPr lang="pl-PL" u="sng" dirty="0"/>
              <a:t>Poprez wyrzeczenie dokonuje się </a:t>
            </a:r>
            <a:r>
              <a:rPr lang="en-GB" u="sng" dirty="0" err="1"/>
              <a:t>trzy</a:t>
            </a:r>
            <a:r>
              <a:rPr lang="pl-PL" u="sng" dirty="0"/>
              <a:t> rzeczy:</a:t>
            </a:r>
            <a:endParaRPr lang="en-GB" u="sng" dirty="0"/>
          </a:p>
          <a:p>
            <a:pPr marL="342900" indent="-342900">
              <a:buAutoNum type="arabicPeriod"/>
            </a:pPr>
            <a:r>
              <a:rPr lang="pl-PL" dirty="0"/>
              <a:t>Identyfikuje się kłamstwo i stojącą za nim moc.
Złamanie mocy. Wielu z tych, którzy wierzą w miłość Boga objawioną w Chrystusie, nie dostrzega, że pewne obszary ich serc są wciąż związane.
Przyjęcie osobistej odpowiedzialności. Wyraża się to poprzez wzięcie przez nas odpowiedzialności za nasze własne życie. Stajemy, patrząc na nieprzyjaciela i mówimy mu: „To już koniec. Mam dość. Wiem, gdzie się ukrywasz i nie masz prawa dłużej tam pozostawać.</a:t>
            </a:r>
            <a:r>
              <a:rPr lang="pl-PL" i="1" dirty="0"/>
              <a:t>“</a:t>
            </a:r>
            <a:endParaRPr lang="en-GB" i="1" dirty="0"/>
          </a:p>
          <a:p>
            <a:pPr marL="0" indent="0">
              <a:buNone/>
            </a:pPr>
            <a:r>
              <a:rPr lang="pl-PL" dirty="0"/>
              <a:t>
</a:t>
            </a:r>
            <a:endParaRPr lang="en-GB" dirty="0"/>
          </a:p>
        </p:txBody>
      </p:sp>
      <p:sp>
        <p:nvSpPr>
          <p:cNvPr id="8" name="Title 1">
            <a:extLst>
              <a:ext uri="{FF2B5EF4-FFF2-40B4-BE49-F238E27FC236}">
                <a16:creationId xmlns:a16="http://schemas.microsoft.com/office/drawing/2014/main" xmlns="" id="{F2BC20D8-C189-49ED-ACF1-CA531A5B8D0A}"/>
              </a:ext>
            </a:extLst>
          </p:cNvPr>
          <p:cNvSpPr txBox="1">
            <a:spLocks/>
          </p:cNvSpPr>
          <p:nvPr/>
        </p:nvSpPr>
        <p:spPr>
          <a:xfrm>
            <a:off x="1124125" y="93697"/>
            <a:ext cx="12192000" cy="907774"/>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dirty="0">
                <a:solidFill>
                  <a:srgbClr val="FFFF00"/>
                </a:solidFill>
              </a:rPr>
              <a:t>3</a:t>
            </a:r>
            <a:r>
              <a:rPr lang="en-GB" sz="2800" baseline="30000" dirty="0">
                <a:solidFill>
                  <a:srgbClr val="FFFF00"/>
                </a:solidFill>
              </a:rPr>
              <a:t>rd</a:t>
            </a:r>
            <a:r>
              <a:rPr lang="en-GB" sz="2800" dirty="0">
                <a:solidFill>
                  <a:srgbClr val="FFFF00"/>
                </a:solidFill>
              </a:rPr>
              <a:t>          I renounce in the name of </a:t>
            </a:r>
            <a:r>
              <a:rPr lang="en-GB" sz="2800" dirty="0" err="1">
                <a:solidFill>
                  <a:srgbClr val="FFFF00"/>
                </a:solidFill>
              </a:rPr>
              <a:t>JEsus</a:t>
            </a:r>
            <a:r>
              <a:rPr lang="en-GB" sz="2800" dirty="0"/>
              <a:t>/ </a:t>
            </a:r>
            <a:r>
              <a:rPr lang="en-GB" sz="2800" dirty="0" err="1"/>
              <a:t>Wyrzek</a:t>
            </a:r>
            <a:r>
              <a:rPr lang="pl-PL" sz="2800" dirty="0"/>
              <a:t>am </a:t>
            </a:r>
            <a:r>
              <a:rPr lang="en-GB" sz="2800" dirty="0"/>
              <a:t>Si</a:t>
            </a:r>
            <a:r>
              <a:rPr lang="pl-PL" sz="2800" dirty="0"/>
              <a:t>ę</a:t>
            </a:r>
            <a:r>
              <a:rPr lang="en-GB" sz="2800" dirty="0"/>
              <a:t> </a:t>
            </a:r>
            <a:r>
              <a:rPr lang="pl-PL" sz="2800" dirty="0"/>
              <a:t>w imię Jezusa</a:t>
            </a:r>
            <a:endParaRPr lang="en-GB" sz="2800" dirty="0"/>
          </a:p>
        </p:txBody>
      </p:sp>
      <p:pic>
        <p:nvPicPr>
          <p:cNvPr id="9" name="Picture 8">
            <a:extLst>
              <a:ext uri="{FF2B5EF4-FFF2-40B4-BE49-F238E27FC236}">
                <a16:creationId xmlns:a16="http://schemas.microsoft.com/office/drawing/2014/main" xmlns="" id="{6D0009BC-64D2-44B9-89D3-8889C6B9B851}"/>
              </a:ext>
            </a:extLst>
          </p:cNvPr>
          <p:cNvPicPr>
            <a:picLocks noChangeAspect="1"/>
          </p:cNvPicPr>
          <p:nvPr/>
        </p:nvPicPr>
        <p:blipFill>
          <a:blip r:embed="rId2"/>
          <a:stretch>
            <a:fillRect/>
          </a:stretch>
        </p:blipFill>
        <p:spPr>
          <a:xfrm>
            <a:off x="1685792" y="220524"/>
            <a:ext cx="710831" cy="710831"/>
          </a:xfrm>
          <a:prstGeom prst="rect">
            <a:avLst/>
          </a:prstGeom>
        </p:spPr>
      </p:pic>
      <p:pic>
        <p:nvPicPr>
          <p:cNvPr id="5" name="Picture 4" descr="A picture containing photo, food&#10;&#10;Description automatically generated">
            <a:extLst>
              <a:ext uri="{FF2B5EF4-FFF2-40B4-BE49-F238E27FC236}">
                <a16:creationId xmlns:a16="http://schemas.microsoft.com/office/drawing/2014/main" xmlns="" id="{BC2D2366-9514-412D-AFFC-7CF165913F92}"/>
              </a:ext>
            </a:extLst>
          </p:cNvPr>
          <p:cNvPicPr>
            <a:picLocks noChangeAspect="1"/>
          </p:cNvPicPr>
          <p:nvPr/>
        </p:nvPicPr>
        <p:blipFill>
          <a:blip r:embed="rId3">
            <a:alphaModFix amt="20000"/>
          </a:blip>
          <a:stretch>
            <a:fillRect/>
          </a:stretch>
        </p:blipFill>
        <p:spPr>
          <a:xfrm>
            <a:off x="3162300" y="1085316"/>
            <a:ext cx="5715000" cy="5715000"/>
          </a:xfrm>
          <a:prstGeom prst="rect">
            <a:avLst/>
          </a:prstGeom>
        </p:spPr>
      </p:pic>
    </p:spTree>
    <p:extLst>
      <p:ext uri="{BB962C8B-B14F-4D97-AF65-F5344CB8AC3E}">
        <p14:creationId xmlns:p14="http://schemas.microsoft.com/office/powerpoint/2010/main" val="21547185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5" y="1226715"/>
            <a:ext cx="5749636" cy="5644691"/>
          </a:xfrm>
        </p:spPr>
        <p:txBody>
          <a:bodyPr>
            <a:normAutofit/>
          </a:bodyPr>
          <a:lstStyle/>
          <a:p>
            <a:pPr marL="0" indent="0">
              <a:buNone/>
            </a:pPr>
            <a:r>
              <a:rPr lang="en-GB" b="1" u="sng" dirty="0">
                <a:solidFill>
                  <a:srgbClr val="FFFF00"/>
                </a:solidFill>
              </a:rPr>
              <a:t>Guilt, Responsibility and Fear</a:t>
            </a:r>
          </a:p>
          <a:p>
            <a:r>
              <a:rPr lang="en-GB" dirty="0">
                <a:solidFill>
                  <a:srgbClr val="FFFF00"/>
                </a:solidFill>
              </a:rPr>
              <a:t>The confusion between responsibility and guilt can create an obstacle to getting free. God is not looking to place blame on us (&gt;guilt). He simply wants to free us. We just have to </a:t>
            </a:r>
            <a:r>
              <a:rPr lang="en-GB" u="sng" dirty="0">
                <a:solidFill>
                  <a:srgbClr val="FFFF00"/>
                </a:solidFill>
              </a:rPr>
              <a:t>take responsibility for our own life</a:t>
            </a:r>
            <a:r>
              <a:rPr lang="en-GB" dirty="0">
                <a:solidFill>
                  <a:srgbClr val="FFFF00"/>
                </a:solidFill>
              </a:rPr>
              <a:t>.</a:t>
            </a:r>
          </a:p>
          <a:p>
            <a:r>
              <a:rPr lang="en-GB" dirty="0">
                <a:solidFill>
                  <a:srgbClr val="FFFF00"/>
                </a:solidFill>
              </a:rPr>
              <a:t>In the case of abuse, the victim is lost in a maze of shame, blame, anger and rage; the person may be surrounded by a sense of helplessness. </a:t>
            </a:r>
            <a:r>
              <a:rPr lang="en-GB" u="sng" dirty="0">
                <a:solidFill>
                  <a:srgbClr val="FFFF00"/>
                </a:solidFill>
              </a:rPr>
              <a:t>As believers we are no longer helpless; we have the power of the Kingdom in our lives. We renounce </a:t>
            </a:r>
            <a:r>
              <a:rPr lang="en-GB" dirty="0">
                <a:solidFill>
                  <a:srgbClr val="FFFF00"/>
                </a:solidFill>
              </a:rPr>
              <a:t>not simply by our own authority, but </a:t>
            </a:r>
            <a:r>
              <a:rPr lang="en-GB" u="sng" dirty="0">
                <a:solidFill>
                  <a:srgbClr val="FFFF00"/>
                </a:solidFill>
              </a:rPr>
              <a:t>in the name of Jesus</a:t>
            </a:r>
            <a:r>
              <a:rPr lang="en-GB" dirty="0">
                <a:solidFill>
                  <a:srgbClr val="FFFF00"/>
                </a:solidFill>
              </a:rPr>
              <a:t>, the One </a:t>
            </a:r>
            <a:r>
              <a:rPr lang="en-GB" u="sng" dirty="0">
                <a:solidFill>
                  <a:srgbClr val="FFFF00"/>
                </a:solidFill>
              </a:rPr>
              <a:t>who has been given all authority</a:t>
            </a:r>
            <a:r>
              <a:rPr lang="en-GB" dirty="0">
                <a:solidFill>
                  <a:srgbClr val="FFFF00"/>
                </a:solidFill>
              </a:rPr>
              <a:t> in heaven and on earth (see Matthew 28:18).</a:t>
            </a:r>
          </a:p>
          <a:p>
            <a:endParaRPr lang="en-GB" dirty="0"/>
          </a:p>
          <a:p>
            <a:pPr marL="0" indent="0">
              <a:buNone/>
            </a:pPr>
            <a:endParaRPr lang="en-GB" dirty="0"/>
          </a:p>
          <a:p>
            <a:r>
              <a:rPr lang="en-GB" sz="1000" dirty="0"/>
              <a:t>Lozano, Neal. Unbound (pp. 93-94). Baker Publishing Group. Kindle Edition.</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874643"/>
            <a:ext cx="5902035" cy="5644691"/>
          </a:xfrm>
        </p:spPr>
        <p:txBody>
          <a:bodyPr>
            <a:normAutofit/>
          </a:bodyPr>
          <a:lstStyle/>
          <a:p>
            <a:pPr marL="0" indent="0">
              <a:buNone/>
            </a:pPr>
            <a:r>
              <a:rPr lang="en-US" b="1" u="sng" dirty="0" err="1"/>
              <a:t>Wina</a:t>
            </a:r>
            <a:r>
              <a:rPr lang="pl-PL" b="1" u="sng" dirty="0"/>
              <a:t>, odpowiedzialność i strach</a:t>
            </a:r>
            <a:endParaRPr lang="en-GB" b="1" u="sng" dirty="0"/>
          </a:p>
          <a:p>
            <a:r>
              <a:rPr lang="en-US" dirty="0" err="1"/>
              <a:t>Pomieszanie</a:t>
            </a:r>
            <a:r>
              <a:rPr lang="en-US" dirty="0"/>
              <a:t> </a:t>
            </a:r>
            <a:r>
              <a:rPr lang="en-US" dirty="0" err="1"/>
              <a:t>poj</a:t>
            </a:r>
            <a:r>
              <a:rPr lang="pl-PL" dirty="0"/>
              <a:t>ęć odpowiedzialności i winy może stanowić przeszkodę na drodze do wolności. Bóg nie chce nas obwiniać. On poprostu chce nas uwolnić.</a:t>
            </a:r>
            <a:r>
              <a:rPr lang="en-US" dirty="0"/>
              <a:t> </a:t>
            </a:r>
            <a:r>
              <a:rPr lang="pl-PL" dirty="0"/>
              <a:t>Musimy tylko </a:t>
            </a:r>
            <a:r>
              <a:rPr lang="pl-PL" u="sng" dirty="0"/>
              <a:t>wziąć odpowiedzialność za nasze życie</a:t>
            </a:r>
            <a:r>
              <a:rPr lang="pl-PL" dirty="0"/>
              <a:t>.
 Gdy ktoś staje się ofiarą wykorzystywania, natychmiast atakuje go wstyd, poczucie winy, złości i gniewu, czasem towarzyszy im też poczucie bezradności.</a:t>
            </a:r>
            <a:r>
              <a:rPr lang="pl-PL" u="sng" dirty="0"/>
              <a:t> Jako wierzący nie jesteśmy już bezradni, w naszym życiu objawia się moc Królestwa. Wyrzekamy się </a:t>
            </a:r>
            <a:r>
              <a:rPr lang="pl-PL" dirty="0"/>
              <a:t>nie tylko mocą własnego autorytetu, ale </a:t>
            </a:r>
            <a:r>
              <a:rPr lang="pl-PL" u="sng" dirty="0"/>
              <a:t>mocą imienia Jezusa</a:t>
            </a:r>
            <a:r>
              <a:rPr lang="pl-PL" dirty="0"/>
              <a:t> – Tego, </a:t>
            </a:r>
            <a:r>
              <a:rPr lang="pl-PL" u="sng" dirty="0"/>
              <a:t>któremu dana została wszelka władza</a:t>
            </a:r>
            <a:r>
              <a:rPr lang="pl-PL" dirty="0"/>
              <a:t> na niebie i na ziemi (por Mt 28, 18).
</a:t>
            </a:r>
            <a:endParaRPr lang="en-GB" dirty="0"/>
          </a:p>
        </p:txBody>
      </p:sp>
      <p:sp>
        <p:nvSpPr>
          <p:cNvPr id="8" name="Title 1">
            <a:extLst>
              <a:ext uri="{FF2B5EF4-FFF2-40B4-BE49-F238E27FC236}">
                <a16:creationId xmlns:a16="http://schemas.microsoft.com/office/drawing/2014/main" xmlns="" id="{5CA2E4B5-D4BB-43BC-999F-98F2EF48C8D2}"/>
              </a:ext>
            </a:extLst>
          </p:cNvPr>
          <p:cNvSpPr txBox="1">
            <a:spLocks/>
          </p:cNvSpPr>
          <p:nvPr/>
        </p:nvSpPr>
        <p:spPr>
          <a:xfrm>
            <a:off x="221531" y="318941"/>
            <a:ext cx="11444140" cy="907774"/>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dirty="0">
                <a:solidFill>
                  <a:srgbClr val="FFFF00"/>
                </a:solidFill>
              </a:rPr>
              <a:t>3</a:t>
            </a:r>
            <a:r>
              <a:rPr lang="en-GB" sz="2800" baseline="30000" dirty="0">
                <a:solidFill>
                  <a:srgbClr val="FFFF00"/>
                </a:solidFill>
              </a:rPr>
              <a:t>rd</a:t>
            </a:r>
            <a:r>
              <a:rPr lang="en-GB" sz="2800" dirty="0">
                <a:solidFill>
                  <a:srgbClr val="FFFF00"/>
                </a:solidFill>
              </a:rPr>
              <a:t>          I renounce in the name of </a:t>
            </a:r>
            <a:r>
              <a:rPr lang="en-GB" sz="2800" dirty="0" err="1">
                <a:solidFill>
                  <a:srgbClr val="FFFF00"/>
                </a:solidFill>
              </a:rPr>
              <a:t>JEsus</a:t>
            </a:r>
            <a:r>
              <a:rPr lang="en-GB" sz="2800" dirty="0"/>
              <a:t>/ </a:t>
            </a:r>
            <a:r>
              <a:rPr lang="en-GB" sz="2800" dirty="0" err="1"/>
              <a:t>Wyrzek</a:t>
            </a:r>
            <a:r>
              <a:rPr lang="pl-PL" sz="2800" dirty="0"/>
              <a:t>am </a:t>
            </a:r>
            <a:r>
              <a:rPr lang="en-GB" sz="2800" dirty="0"/>
              <a:t>Si</a:t>
            </a:r>
            <a:r>
              <a:rPr lang="pl-PL" sz="2800" dirty="0"/>
              <a:t>ę</a:t>
            </a:r>
            <a:r>
              <a:rPr lang="en-GB" sz="2800" dirty="0"/>
              <a:t> </a:t>
            </a:r>
            <a:r>
              <a:rPr lang="pl-PL" sz="2800" dirty="0"/>
              <a:t>w imię Jezusa</a:t>
            </a:r>
            <a:endParaRPr lang="en-GB" sz="2800" dirty="0"/>
          </a:p>
        </p:txBody>
      </p:sp>
      <p:pic>
        <p:nvPicPr>
          <p:cNvPr id="9" name="Picture 8">
            <a:extLst>
              <a:ext uri="{FF2B5EF4-FFF2-40B4-BE49-F238E27FC236}">
                <a16:creationId xmlns:a16="http://schemas.microsoft.com/office/drawing/2014/main" xmlns="" id="{60109AD9-1772-416C-A7FC-EC970FA78E93}"/>
              </a:ext>
            </a:extLst>
          </p:cNvPr>
          <p:cNvPicPr>
            <a:picLocks noChangeAspect="1"/>
          </p:cNvPicPr>
          <p:nvPr/>
        </p:nvPicPr>
        <p:blipFill>
          <a:blip r:embed="rId2"/>
          <a:stretch>
            <a:fillRect/>
          </a:stretch>
        </p:blipFill>
        <p:spPr>
          <a:xfrm>
            <a:off x="771835" y="417413"/>
            <a:ext cx="710831" cy="710831"/>
          </a:xfrm>
          <a:prstGeom prst="rect">
            <a:avLst/>
          </a:prstGeom>
        </p:spPr>
      </p:pic>
      <p:pic>
        <p:nvPicPr>
          <p:cNvPr id="7" name="Picture 6" descr="A sunset over a body of water&#10;&#10;Description automatically generated">
            <a:extLst>
              <a:ext uri="{FF2B5EF4-FFF2-40B4-BE49-F238E27FC236}">
                <a16:creationId xmlns:a16="http://schemas.microsoft.com/office/drawing/2014/main" xmlns="" id="{F88223B7-039C-4B32-912B-4DB6F8A85812}"/>
              </a:ext>
            </a:extLst>
          </p:cNvPr>
          <p:cNvPicPr>
            <a:picLocks noChangeAspect="1"/>
          </p:cNvPicPr>
          <p:nvPr/>
        </p:nvPicPr>
        <p:blipFill>
          <a:blip r:embed="rId3">
            <a:alphaModFix amt="35000"/>
          </a:blip>
          <a:stretch>
            <a:fillRect/>
          </a:stretch>
        </p:blipFill>
        <p:spPr>
          <a:xfrm>
            <a:off x="3261258" y="2250128"/>
            <a:ext cx="7126410" cy="4607872"/>
          </a:xfrm>
          <a:prstGeom prst="rect">
            <a:avLst/>
          </a:prstGeom>
        </p:spPr>
      </p:pic>
    </p:spTree>
    <p:extLst>
      <p:ext uri="{BB962C8B-B14F-4D97-AF65-F5344CB8AC3E}">
        <p14:creationId xmlns:p14="http://schemas.microsoft.com/office/powerpoint/2010/main" val="24734034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874643"/>
            <a:ext cx="5749636" cy="5644691"/>
          </a:xfrm>
        </p:spPr>
        <p:txBody>
          <a:bodyPr>
            <a:normAutofit fontScale="85000" lnSpcReduction="10000"/>
          </a:bodyPr>
          <a:lstStyle/>
          <a:p>
            <a:r>
              <a:rPr lang="en-GB" dirty="0">
                <a:solidFill>
                  <a:srgbClr val="FFFF00"/>
                </a:solidFill>
              </a:rPr>
              <a:t>Often on weeklong conferences, I lead the group in a time of renunciation. We go on for about five minutes saying, “</a:t>
            </a:r>
            <a:r>
              <a:rPr lang="en-GB" i="1" dirty="0">
                <a:solidFill>
                  <a:srgbClr val="FFFF00"/>
                </a:solidFill>
              </a:rPr>
              <a:t>I renounce fear in the name of Jesus, I renounce lust . . . I renounce. . . </a:t>
            </a:r>
            <a:r>
              <a:rPr lang="en-GB" dirty="0">
                <a:solidFill>
                  <a:srgbClr val="FFFF00"/>
                </a:solidFill>
              </a:rPr>
              <a:t>.” Tangible relief settles over the group, for each one realizes, “I can speak against my enemies without fear!”</a:t>
            </a:r>
          </a:p>
          <a:p>
            <a:pPr marL="0" indent="0">
              <a:buNone/>
            </a:pPr>
            <a:r>
              <a:rPr lang="en-GB" b="1" dirty="0">
                <a:solidFill>
                  <a:srgbClr val="FFFF00"/>
                </a:solidFill>
              </a:rPr>
              <a:t>Our Words Have Power</a:t>
            </a:r>
          </a:p>
          <a:p>
            <a:r>
              <a:rPr lang="en-GB" dirty="0">
                <a:solidFill>
                  <a:srgbClr val="FFFF00"/>
                </a:solidFill>
              </a:rPr>
              <a:t>Words have power; they reveal the heart. They expose and confront and defeat double-mindedness. </a:t>
            </a:r>
          </a:p>
          <a:p>
            <a:pPr marL="0" indent="0">
              <a:buNone/>
            </a:pPr>
            <a:r>
              <a:rPr lang="en-GB" b="1" dirty="0">
                <a:solidFill>
                  <a:srgbClr val="FFFF00"/>
                </a:solidFill>
              </a:rPr>
              <a:t>More than Just Words</a:t>
            </a:r>
          </a:p>
          <a:p>
            <a:r>
              <a:rPr lang="en-GB" dirty="0">
                <a:solidFill>
                  <a:srgbClr val="FFFF00"/>
                </a:solidFill>
              </a:rPr>
              <a:t>God’s Word has its source in the depths of God: It reveals His personality, and it is one with God. Yet it is also distinct from God. God’s Word has the power to bring about what it means (e.g. creation of the world by mere words). The Hebrew people took words very seriously.</a:t>
            </a:r>
          </a:p>
          <a:p>
            <a:r>
              <a:rPr lang="en-GB" dirty="0">
                <a:solidFill>
                  <a:srgbClr val="FFFF00"/>
                </a:solidFill>
              </a:rPr>
              <a:t>Man’s words reveal his personality and his heart. To speak in His name means to speak in His character and in His personality, in union with His Spirit. When we say, “I forgive or renounce in the name of Jesus,” these words have power to bring about what they signify. Do not underestimate the power of the spoken word.</a:t>
            </a:r>
          </a:p>
          <a:p>
            <a:pPr marL="0" indent="0">
              <a:buNone/>
            </a:pPr>
            <a:r>
              <a:rPr lang="en-GB" sz="1000" dirty="0"/>
              <a:t>Lozano, Neal. Unbound (pp. 94-95). Baker Publishing Group. Kindle Edition.</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874643"/>
            <a:ext cx="5902035" cy="5644691"/>
          </a:xfrm>
        </p:spPr>
        <p:txBody>
          <a:bodyPr>
            <a:normAutofit fontScale="85000" lnSpcReduction="10000"/>
          </a:bodyPr>
          <a:lstStyle/>
          <a:p>
            <a:r>
              <a:rPr lang="pl-PL" dirty="0"/>
              <a:t>Podczas cotygodniowych konferencji, ktore prowadzę, często jedna z sesji poświęcona jest modlitwie wyrzeczenia. Przez jakies pięć minut modlimy się w następujący sposób: „W imię  Jezusa wyrzekam się lęku. W imię Jezusa wyrzekam się pożądania. W imię Jezusa wyrzekam się...” Ulga, jaka ogarnia całą grupę, jest niemal namacalna, gdy każdy zaczyna sobie zdawać sprawę z tego, że może sprzeciwić się swoim wrogom bez lęku.</a:t>
            </a:r>
            <a:endParaRPr lang="en-GB" dirty="0"/>
          </a:p>
          <a:p>
            <a:pPr marL="0" indent="0">
              <a:buNone/>
            </a:pPr>
            <a:r>
              <a:rPr lang="en-GB" b="1" dirty="0" err="1"/>
              <a:t>Nasze</a:t>
            </a:r>
            <a:r>
              <a:rPr lang="en-GB" b="1" dirty="0"/>
              <a:t> </a:t>
            </a:r>
            <a:r>
              <a:rPr lang="en-GB" b="1" dirty="0" err="1"/>
              <a:t>słowa</a:t>
            </a:r>
            <a:r>
              <a:rPr lang="en-GB" b="1" dirty="0"/>
              <a:t> </a:t>
            </a:r>
            <a:r>
              <a:rPr lang="en-GB" b="1" dirty="0" err="1"/>
              <a:t>mają</a:t>
            </a:r>
            <a:r>
              <a:rPr lang="en-GB" b="1" dirty="0"/>
              <a:t> </a:t>
            </a:r>
            <a:r>
              <a:rPr lang="en-GB" b="1" dirty="0" err="1"/>
              <a:t>moc</a:t>
            </a:r>
            <a:r>
              <a:rPr lang="en-GB" b="1" dirty="0"/>
              <a:t>
</a:t>
            </a:r>
            <a:r>
              <a:rPr lang="pl-PL" dirty="0"/>
              <a:t>Słowa mają moc, objawiają to, co jest w sercu. Wyjawiają nasze niezdecydowanie i pomagają nam je pokonać.</a:t>
            </a:r>
            <a:endParaRPr lang="en-GB" dirty="0"/>
          </a:p>
          <a:p>
            <a:pPr marL="0" indent="0">
              <a:buNone/>
            </a:pPr>
            <a:r>
              <a:rPr lang="pl-PL" b="1" dirty="0"/>
              <a:t>Moc Słowa</a:t>
            </a:r>
            <a:r>
              <a:rPr lang="en-GB" b="1" dirty="0"/>
              <a:t>
</a:t>
            </a:r>
            <a:r>
              <a:rPr lang="pl-PL" dirty="0"/>
              <a:t>Słowo Boże ma swoje źródło w Jego głębi: objawia Jego naturę, stanowi z Nim jedno. Jest jednocześnie od Niego odrębne. Słowo Boga ma moc sprawiania tego, co oznacza. (np. stworzenie świata przez zwykłe słowa). Hebrajczycy brali słowa bardzo poważnie. 
Słowa człowieka ujawniają jego osobowość i jego serce. Mówienie w Jego imieniu oznacza mówić w zgodzie z Jego charakterem i Jego osobowością, w jedności z Duchem Świętym. Kiedy mówimy: „ Przebaczam” lub „Wyrzekam się w imię Jezusa” słowa te mają moc sprawienia tego, co oznaczają. Nie należy lekceważyć mocy wypowiadanego słowa. 
</a:t>
            </a:r>
            <a:endParaRPr lang="en-GB" dirty="0"/>
          </a:p>
        </p:txBody>
      </p:sp>
      <p:sp>
        <p:nvSpPr>
          <p:cNvPr id="8" name="Title 1">
            <a:extLst>
              <a:ext uri="{FF2B5EF4-FFF2-40B4-BE49-F238E27FC236}">
                <a16:creationId xmlns:a16="http://schemas.microsoft.com/office/drawing/2014/main" xmlns="" id="{8CBEFED6-75A9-41B9-B506-37C51EEE9105}"/>
              </a:ext>
            </a:extLst>
          </p:cNvPr>
          <p:cNvSpPr txBox="1">
            <a:spLocks/>
          </p:cNvSpPr>
          <p:nvPr/>
        </p:nvSpPr>
        <p:spPr>
          <a:xfrm>
            <a:off x="297730" y="102124"/>
            <a:ext cx="11444140" cy="907774"/>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dirty="0">
                <a:solidFill>
                  <a:srgbClr val="FFFF00"/>
                </a:solidFill>
              </a:rPr>
              <a:t>3</a:t>
            </a:r>
            <a:r>
              <a:rPr lang="en-GB" sz="2800" baseline="30000" dirty="0">
                <a:solidFill>
                  <a:srgbClr val="FFFF00"/>
                </a:solidFill>
              </a:rPr>
              <a:t>rd</a:t>
            </a:r>
            <a:r>
              <a:rPr lang="en-GB" sz="2800" dirty="0">
                <a:solidFill>
                  <a:srgbClr val="FFFF00"/>
                </a:solidFill>
              </a:rPr>
              <a:t>          I renounce in the name of </a:t>
            </a:r>
            <a:r>
              <a:rPr lang="en-GB" sz="2800" dirty="0" err="1">
                <a:solidFill>
                  <a:srgbClr val="FFFF00"/>
                </a:solidFill>
              </a:rPr>
              <a:t>JEsus</a:t>
            </a:r>
            <a:r>
              <a:rPr lang="en-GB" sz="2800" dirty="0"/>
              <a:t>/ </a:t>
            </a:r>
            <a:r>
              <a:rPr lang="en-GB" sz="2800" dirty="0" err="1"/>
              <a:t>Wyrzek</a:t>
            </a:r>
            <a:r>
              <a:rPr lang="pl-PL" sz="2800" dirty="0"/>
              <a:t>am </a:t>
            </a:r>
            <a:r>
              <a:rPr lang="en-GB" sz="2800" dirty="0"/>
              <a:t>Si</a:t>
            </a:r>
            <a:r>
              <a:rPr lang="pl-PL" sz="2800" dirty="0"/>
              <a:t>ę</a:t>
            </a:r>
            <a:r>
              <a:rPr lang="en-GB" sz="2800" dirty="0"/>
              <a:t> </a:t>
            </a:r>
            <a:r>
              <a:rPr lang="pl-PL" sz="2800" dirty="0"/>
              <a:t>w imię Jezusa</a:t>
            </a:r>
            <a:endParaRPr lang="en-GB" sz="2800" dirty="0"/>
          </a:p>
        </p:txBody>
      </p:sp>
      <p:pic>
        <p:nvPicPr>
          <p:cNvPr id="9" name="Picture 8">
            <a:extLst>
              <a:ext uri="{FF2B5EF4-FFF2-40B4-BE49-F238E27FC236}">
                <a16:creationId xmlns:a16="http://schemas.microsoft.com/office/drawing/2014/main" xmlns="" id="{9B5C5973-E8A7-44B2-810D-843D95A78735}"/>
              </a:ext>
            </a:extLst>
          </p:cNvPr>
          <p:cNvPicPr>
            <a:picLocks noChangeAspect="1"/>
          </p:cNvPicPr>
          <p:nvPr/>
        </p:nvPicPr>
        <p:blipFill>
          <a:blip r:embed="rId2"/>
          <a:stretch>
            <a:fillRect/>
          </a:stretch>
        </p:blipFill>
        <p:spPr>
          <a:xfrm>
            <a:off x="868352" y="200595"/>
            <a:ext cx="710831" cy="710831"/>
          </a:xfrm>
          <a:prstGeom prst="rect">
            <a:avLst/>
          </a:prstGeom>
        </p:spPr>
      </p:pic>
      <p:pic>
        <p:nvPicPr>
          <p:cNvPr id="5" name="Picture 4" descr="A picture containing window, building, clock, indoor&#10;&#10;Description automatically generated">
            <a:extLst>
              <a:ext uri="{FF2B5EF4-FFF2-40B4-BE49-F238E27FC236}">
                <a16:creationId xmlns:a16="http://schemas.microsoft.com/office/drawing/2014/main" xmlns="" id="{A60738B9-AC28-419E-B8C6-49974706BFCE}"/>
              </a:ext>
            </a:extLst>
          </p:cNvPr>
          <p:cNvPicPr>
            <a:picLocks noChangeAspect="1"/>
          </p:cNvPicPr>
          <p:nvPr/>
        </p:nvPicPr>
        <p:blipFill>
          <a:blip r:embed="rId3">
            <a:alphaModFix amt="20000"/>
          </a:blip>
          <a:stretch>
            <a:fillRect/>
          </a:stretch>
        </p:blipFill>
        <p:spPr>
          <a:xfrm>
            <a:off x="3539455" y="1833051"/>
            <a:ext cx="3863130" cy="3863130"/>
          </a:xfrm>
          <a:prstGeom prst="rect">
            <a:avLst/>
          </a:prstGeom>
        </p:spPr>
      </p:pic>
    </p:spTree>
    <p:extLst>
      <p:ext uri="{BB962C8B-B14F-4D97-AF65-F5344CB8AC3E}">
        <p14:creationId xmlns:p14="http://schemas.microsoft.com/office/powerpoint/2010/main" val="11470232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874643"/>
            <a:ext cx="5749636" cy="5644691"/>
          </a:xfrm>
        </p:spPr>
        <p:txBody>
          <a:bodyPr>
            <a:normAutofit fontScale="92500" lnSpcReduction="20000"/>
          </a:bodyPr>
          <a:lstStyle/>
          <a:p>
            <a:r>
              <a:rPr lang="en-GB" u="sng" dirty="0">
                <a:solidFill>
                  <a:srgbClr val="FFFF00"/>
                </a:solidFill>
              </a:rPr>
              <a:t>“I renounce this or that.” It is when bad spirits hear such words that they know their power is broken and they submit.</a:t>
            </a:r>
          </a:p>
          <a:p>
            <a:r>
              <a:rPr lang="en-GB" dirty="0">
                <a:solidFill>
                  <a:srgbClr val="FFFF00"/>
                </a:solidFill>
              </a:rPr>
              <a:t>With a word or a simple command, Jesus cast out demons, healed the sick, raised the dead and calmed the sea. He didn’t just pray silently or think things into being. Rather, He said, “Be cured”; “Lazarus, come out”; “Be still”; “Get up and walk.” And the spoken word brought about the reality it signified.</a:t>
            </a:r>
          </a:p>
          <a:p>
            <a:r>
              <a:rPr lang="en-GB" dirty="0">
                <a:solidFill>
                  <a:srgbClr val="FFFF00"/>
                </a:solidFill>
                <a:highlight>
                  <a:srgbClr val="FF0000"/>
                </a:highlight>
              </a:rPr>
              <a:t>Speak to the heart of the issue with power!!!</a:t>
            </a:r>
          </a:p>
          <a:p>
            <a:pPr marL="0" indent="0">
              <a:buNone/>
            </a:pPr>
            <a:r>
              <a:rPr lang="en-GB" dirty="0">
                <a:solidFill>
                  <a:srgbClr val="FFFF00"/>
                </a:solidFill>
              </a:rPr>
              <a:t>When you name the bad spirits behind your sins you gain authority over them. </a:t>
            </a:r>
            <a:r>
              <a:rPr lang="en-GB" u="sng" dirty="0">
                <a:solidFill>
                  <a:srgbClr val="FFFF00"/>
                </a:solidFill>
              </a:rPr>
              <a:t>Name them according to their identities or what they do</a:t>
            </a:r>
            <a:r>
              <a:rPr lang="en-GB" dirty="0">
                <a:solidFill>
                  <a:srgbClr val="FFFF00"/>
                </a:solidFill>
              </a:rPr>
              <a:t>. You started this in chapter 3 when you identified sins of the heart. When these sins have a deep hold on you and you are compulsive about them, it is a good thing to renounce them as your enemies.</a:t>
            </a:r>
          </a:p>
          <a:p>
            <a:pPr marL="0" indent="0">
              <a:buNone/>
            </a:pPr>
            <a:r>
              <a:rPr lang="en-GB" b="1" u="sng" dirty="0">
                <a:solidFill>
                  <a:srgbClr val="FFFF00"/>
                </a:solidFill>
              </a:rPr>
              <a:t>List those sins first that are marked by hopelessness and compulsion !!!</a:t>
            </a:r>
          </a:p>
          <a:p>
            <a:pPr marL="0" indent="0">
              <a:buNone/>
            </a:pPr>
            <a:r>
              <a:rPr lang="en-GB" b="1" u="sng" dirty="0">
                <a:solidFill>
                  <a:srgbClr val="FFFF00"/>
                </a:solidFill>
              </a:rPr>
              <a:t>Then say to the Lord: “Lord, show me the roots.” What are the bad spirits’ plans for my life, and how can I take responsibility for my life and break his power?”</a:t>
            </a:r>
          </a:p>
          <a:p>
            <a:pPr marL="0" indent="0">
              <a:buNone/>
            </a:pPr>
            <a:r>
              <a:rPr lang="en-GB" sz="1000" dirty="0"/>
              <a:t>Lozano, Neal. Unbound (pp. 95-97). Baker Publishing Group. Kindle Edition.</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874643"/>
            <a:ext cx="5902035" cy="5644691"/>
          </a:xfrm>
        </p:spPr>
        <p:txBody>
          <a:bodyPr>
            <a:normAutofit fontScale="92500" lnSpcReduction="20000"/>
          </a:bodyPr>
          <a:lstStyle/>
          <a:p>
            <a:r>
              <a:rPr lang="pl-PL" dirty="0">
                <a:effectLst>
                  <a:outerShdw blurRad="38100" dist="38100" dir="2700000" algn="tl">
                    <a:srgbClr val="000000">
                      <a:alpha val="43137"/>
                    </a:srgbClr>
                  </a:outerShdw>
                </a:effectLst>
              </a:rPr>
              <a:t>Demony nie mają wglądu w nasze myśli. Nie wystarczy tylko pomyśleć: „Wyrzekam się ....”. Dopiero wtedy, gdy usłyszą te słowa, wiedzą, że ich moc została złamana i poddają się. 
</a:t>
            </a:r>
            <a:r>
              <a:rPr lang="pl-PL" dirty="0"/>
              <a:t>Słowem lub prostym nakazemJezus wyrzucał demony, uzdrawiał chorych, wskrzeszał z martwych i uciszał morze. Nie modlił się cicho ani nie myślał rzeczy, które miały się urzeczywistnić. Mówił: „Bądź uzdrowiony”; „Łazarzu, wyjdź na zewnątrz”; „Ucisz się”; „Wstań i chodź”. I wypowiedziane przez Niego słowo miało moc sprawczą. 
Mów do serca problemu z mocą!!!</a:t>
            </a:r>
            <a:endParaRPr lang="en-GB" dirty="0"/>
          </a:p>
          <a:p>
            <a:pPr marL="0" indent="0">
              <a:buNone/>
            </a:pPr>
            <a:r>
              <a:rPr lang="pl-PL" dirty="0"/>
              <a:t>Kiedy nazwiesz, zyskasz nad nimi władzę. </a:t>
            </a:r>
            <a:r>
              <a:rPr lang="pl-PL" u="sng" dirty="0"/>
              <a:t>Możeszje nazywać wdług ich tożsamości albo tego, co powodują</a:t>
            </a:r>
            <a:r>
              <a:rPr lang="pl-PL" dirty="0"/>
              <a:t>. Początkiem tego procesu był rodział trzeci, w którym mówiliśmy o grzechach serca.Kiedy grzechy te mocno się w nas zakorzenią i przestajemy nad nimi panować, dobrze jest wyrzec się ich jako naszych wrogów. 
</a:t>
            </a:r>
            <a:r>
              <a:rPr lang="pl-PL" b="1" u="sng" dirty="0"/>
              <a:t>Najpierw wymień te grzechy, przy których towarzyszy ci poczucie braku nadzieji lub w których czujesz, że wymknęły się spod twojej kontroli. 
Następnie powiedz Panu: "Panie, Pokaż mi korzenie". Jakie są plany Szatana dla mojego życia? Jak mogę wziąść odpowiedzialność za moje życie i złamać ich moc? "</a:t>
            </a:r>
            <a:r>
              <a:rPr lang="pl-PL" dirty="0"/>
              <a:t>
</a:t>
            </a:r>
            <a:endParaRPr lang="en-GB" dirty="0"/>
          </a:p>
        </p:txBody>
      </p:sp>
      <p:sp>
        <p:nvSpPr>
          <p:cNvPr id="8" name="Title 1">
            <a:extLst>
              <a:ext uri="{FF2B5EF4-FFF2-40B4-BE49-F238E27FC236}">
                <a16:creationId xmlns:a16="http://schemas.microsoft.com/office/drawing/2014/main" xmlns="" id="{BC4DB466-9D15-41F9-8402-D0EA37FB7A31}"/>
              </a:ext>
            </a:extLst>
          </p:cNvPr>
          <p:cNvSpPr txBox="1">
            <a:spLocks/>
          </p:cNvSpPr>
          <p:nvPr/>
        </p:nvSpPr>
        <p:spPr>
          <a:xfrm>
            <a:off x="221530" y="102124"/>
            <a:ext cx="11444140" cy="907774"/>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dirty="0">
                <a:solidFill>
                  <a:srgbClr val="FFFF00"/>
                </a:solidFill>
              </a:rPr>
              <a:t>3</a:t>
            </a:r>
            <a:r>
              <a:rPr lang="en-GB" sz="2800" baseline="30000" dirty="0">
                <a:solidFill>
                  <a:srgbClr val="FFFF00"/>
                </a:solidFill>
              </a:rPr>
              <a:t>rd</a:t>
            </a:r>
            <a:r>
              <a:rPr lang="en-GB" sz="2800" dirty="0">
                <a:solidFill>
                  <a:srgbClr val="FFFF00"/>
                </a:solidFill>
              </a:rPr>
              <a:t>          I renounce in the name of </a:t>
            </a:r>
            <a:r>
              <a:rPr lang="en-GB" sz="2800" dirty="0" err="1">
                <a:solidFill>
                  <a:srgbClr val="FFFF00"/>
                </a:solidFill>
              </a:rPr>
              <a:t>JEsus</a:t>
            </a:r>
            <a:r>
              <a:rPr lang="en-GB" sz="2800" dirty="0"/>
              <a:t>/ </a:t>
            </a:r>
            <a:r>
              <a:rPr lang="en-GB" sz="2800" dirty="0" err="1"/>
              <a:t>Wyrzek</a:t>
            </a:r>
            <a:r>
              <a:rPr lang="pl-PL" sz="2800" dirty="0"/>
              <a:t>am </a:t>
            </a:r>
            <a:r>
              <a:rPr lang="en-GB" sz="2800" dirty="0"/>
              <a:t>Si</a:t>
            </a:r>
            <a:r>
              <a:rPr lang="pl-PL" sz="2800" dirty="0"/>
              <a:t>ę</a:t>
            </a:r>
            <a:r>
              <a:rPr lang="en-GB" sz="2800" dirty="0"/>
              <a:t> </a:t>
            </a:r>
            <a:r>
              <a:rPr lang="pl-PL" sz="2800" dirty="0"/>
              <a:t>w imię Jezusa</a:t>
            </a:r>
            <a:endParaRPr lang="en-GB" sz="2800" dirty="0"/>
          </a:p>
        </p:txBody>
      </p:sp>
      <p:pic>
        <p:nvPicPr>
          <p:cNvPr id="9" name="Picture 8">
            <a:extLst>
              <a:ext uri="{FF2B5EF4-FFF2-40B4-BE49-F238E27FC236}">
                <a16:creationId xmlns:a16="http://schemas.microsoft.com/office/drawing/2014/main" xmlns="" id="{65F94226-CBAD-4E3B-A820-F05EC098BB42}"/>
              </a:ext>
            </a:extLst>
          </p:cNvPr>
          <p:cNvPicPr>
            <a:picLocks noChangeAspect="1"/>
          </p:cNvPicPr>
          <p:nvPr/>
        </p:nvPicPr>
        <p:blipFill>
          <a:blip r:embed="rId2"/>
          <a:stretch>
            <a:fillRect/>
          </a:stretch>
        </p:blipFill>
        <p:spPr>
          <a:xfrm>
            <a:off x="776159" y="163812"/>
            <a:ext cx="710831" cy="710831"/>
          </a:xfrm>
          <a:prstGeom prst="rect">
            <a:avLst/>
          </a:prstGeom>
        </p:spPr>
      </p:pic>
      <p:pic>
        <p:nvPicPr>
          <p:cNvPr id="5" name="Picture 4" descr="A blurry photo of a person&#10;&#10;Description automatically generated">
            <a:extLst>
              <a:ext uri="{FF2B5EF4-FFF2-40B4-BE49-F238E27FC236}">
                <a16:creationId xmlns:a16="http://schemas.microsoft.com/office/drawing/2014/main" xmlns="" id="{B5F9754B-798F-4057-9900-9E5B9BCEB7AB}"/>
              </a:ext>
            </a:extLst>
          </p:cNvPr>
          <p:cNvPicPr>
            <a:picLocks noChangeAspect="1"/>
          </p:cNvPicPr>
          <p:nvPr/>
        </p:nvPicPr>
        <p:blipFill>
          <a:blip r:embed="rId3">
            <a:alphaModFix amt="20000"/>
          </a:blip>
          <a:stretch>
            <a:fillRect/>
          </a:stretch>
        </p:blipFill>
        <p:spPr>
          <a:xfrm>
            <a:off x="4162425" y="1877867"/>
            <a:ext cx="3562350" cy="4276725"/>
          </a:xfrm>
          <a:prstGeom prst="rect">
            <a:avLst/>
          </a:prstGeom>
        </p:spPr>
      </p:pic>
    </p:spTree>
    <p:extLst>
      <p:ext uri="{BB962C8B-B14F-4D97-AF65-F5344CB8AC3E}">
        <p14:creationId xmlns:p14="http://schemas.microsoft.com/office/powerpoint/2010/main" val="25190326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1199626"/>
            <a:ext cx="5749636" cy="5319708"/>
          </a:xfrm>
        </p:spPr>
        <p:txBody>
          <a:bodyPr>
            <a:normAutofit lnSpcReduction="10000"/>
          </a:bodyPr>
          <a:lstStyle/>
          <a:p>
            <a:r>
              <a:rPr lang="en-GB" dirty="0">
                <a:solidFill>
                  <a:srgbClr val="FFFF00"/>
                </a:solidFill>
              </a:rPr>
              <a:t>Don’t go deeper than you are ready to go. Let Jesus lead you.</a:t>
            </a:r>
          </a:p>
          <a:p>
            <a:r>
              <a:rPr lang="en-GB" dirty="0">
                <a:solidFill>
                  <a:srgbClr val="FFFF00"/>
                </a:solidFill>
              </a:rPr>
              <a:t>How much authority do you need to drive out a spirit? As you will see in the next chapter, </a:t>
            </a:r>
            <a:r>
              <a:rPr lang="en-GB" u="sng" dirty="0">
                <a:solidFill>
                  <a:srgbClr val="FFFF00"/>
                </a:solidFill>
              </a:rPr>
              <a:t>if you believe </a:t>
            </a:r>
            <a:r>
              <a:rPr lang="en-GB" dirty="0">
                <a:solidFill>
                  <a:srgbClr val="FFFF00"/>
                </a:solidFill>
              </a:rPr>
              <a:t>in Jesus and </a:t>
            </a:r>
            <a:r>
              <a:rPr lang="en-GB" u="sng" dirty="0">
                <a:solidFill>
                  <a:srgbClr val="FFFF00"/>
                </a:solidFill>
              </a:rPr>
              <a:t>understand the principles</a:t>
            </a:r>
            <a:r>
              <a:rPr lang="en-GB" dirty="0">
                <a:solidFill>
                  <a:srgbClr val="FFFF00"/>
                </a:solidFill>
              </a:rPr>
              <a:t>, you have all the authority you need.</a:t>
            </a:r>
          </a:p>
          <a:p>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r>
              <a:rPr lang="en-GB" sz="1000" dirty="0"/>
              <a:t>Lozano, Neal. Unbound (p. 97). Baker Publishing Group. Kindle Edition.</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805343"/>
            <a:ext cx="5902035" cy="5713991"/>
          </a:xfrm>
        </p:spPr>
        <p:txBody>
          <a:bodyPr>
            <a:normAutofit lnSpcReduction="10000"/>
          </a:bodyPr>
          <a:lstStyle/>
          <a:p>
            <a:r>
              <a:rPr lang="pl-PL" dirty="0"/>
              <a:t>Nie idź głębiej, niż jesteś gotów zejść. Pozwól, by Jezus sam cię poprowadził. 
Jak potężnej władzy potrzeba, by wygnać złego ducha? Jak zobaczymy w następnym rozdziale, </a:t>
            </a:r>
            <a:r>
              <a:rPr lang="pl-PL" u="sng" dirty="0"/>
              <a:t>jeśli wierzysz</a:t>
            </a:r>
            <a:r>
              <a:rPr lang="pl-PL" dirty="0"/>
              <a:t> w Jezusa i </a:t>
            </a:r>
            <a:r>
              <a:rPr lang="pl-PL" u="sng" dirty="0"/>
              <a:t>zrozumiałęś kilka podstawowych zasad</a:t>
            </a:r>
            <a:r>
              <a:rPr lang="pl-PL" dirty="0"/>
              <a:t>, w twoich rękach jest cała władza, jakiej potrzebujesz.</a:t>
            </a:r>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p:txBody>
      </p:sp>
      <p:sp>
        <p:nvSpPr>
          <p:cNvPr id="8" name="Title 1">
            <a:extLst>
              <a:ext uri="{FF2B5EF4-FFF2-40B4-BE49-F238E27FC236}">
                <a16:creationId xmlns:a16="http://schemas.microsoft.com/office/drawing/2014/main" xmlns="" id="{F949B207-2FA0-4AF2-8D6D-F1AF8E30C45C}"/>
              </a:ext>
            </a:extLst>
          </p:cNvPr>
          <p:cNvSpPr txBox="1">
            <a:spLocks/>
          </p:cNvSpPr>
          <p:nvPr/>
        </p:nvSpPr>
        <p:spPr>
          <a:xfrm>
            <a:off x="221530" y="18155"/>
            <a:ext cx="11444140" cy="907774"/>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dirty="0">
                <a:solidFill>
                  <a:srgbClr val="FFFF00"/>
                </a:solidFill>
              </a:rPr>
              <a:t>3</a:t>
            </a:r>
            <a:r>
              <a:rPr lang="en-GB" sz="2800" baseline="30000" dirty="0">
                <a:solidFill>
                  <a:srgbClr val="FFFF00"/>
                </a:solidFill>
              </a:rPr>
              <a:t>rd</a:t>
            </a:r>
            <a:r>
              <a:rPr lang="en-GB" sz="2800" dirty="0">
                <a:solidFill>
                  <a:srgbClr val="FFFF00"/>
                </a:solidFill>
              </a:rPr>
              <a:t>          I renounce in the name of </a:t>
            </a:r>
            <a:r>
              <a:rPr lang="en-GB" sz="2800" dirty="0" err="1">
                <a:solidFill>
                  <a:srgbClr val="FFFF00"/>
                </a:solidFill>
              </a:rPr>
              <a:t>JEsus</a:t>
            </a:r>
            <a:r>
              <a:rPr lang="en-GB" sz="2800" dirty="0"/>
              <a:t>/ </a:t>
            </a:r>
            <a:r>
              <a:rPr lang="en-GB" sz="2800" dirty="0" err="1"/>
              <a:t>Wyrzek</a:t>
            </a:r>
            <a:r>
              <a:rPr lang="pl-PL" sz="2800" dirty="0"/>
              <a:t>am </a:t>
            </a:r>
            <a:r>
              <a:rPr lang="en-GB" sz="2800" dirty="0"/>
              <a:t>Si</a:t>
            </a:r>
            <a:r>
              <a:rPr lang="pl-PL" sz="2800" dirty="0"/>
              <a:t>ę</a:t>
            </a:r>
            <a:r>
              <a:rPr lang="en-GB" sz="2800" dirty="0"/>
              <a:t> </a:t>
            </a:r>
            <a:r>
              <a:rPr lang="pl-PL" sz="2800" dirty="0"/>
              <a:t>w imię Jezusa</a:t>
            </a:r>
            <a:endParaRPr lang="en-GB" sz="2800" dirty="0"/>
          </a:p>
        </p:txBody>
      </p:sp>
      <p:pic>
        <p:nvPicPr>
          <p:cNvPr id="9" name="Picture 8">
            <a:extLst>
              <a:ext uri="{FF2B5EF4-FFF2-40B4-BE49-F238E27FC236}">
                <a16:creationId xmlns:a16="http://schemas.microsoft.com/office/drawing/2014/main" xmlns="" id="{10443225-5867-4C00-A220-1F2B711D78C8}"/>
              </a:ext>
            </a:extLst>
          </p:cNvPr>
          <p:cNvPicPr>
            <a:picLocks noChangeAspect="1"/>
          </p:cNvPicPr>
          <p:nvPr/>
        </p:nvPicPr>
        <p:blipFill>
          <a:blip r:embed="rId2"/>
          <a:stretch>
            <a:fillRect/>
          </a:stretch>
        </p:blipFill>
        <p:spPr>
          <a:xfrm>
            <a:off x="750906" y="215098"/>
            <a:ext cx="710831" cy="710831"/>
          </a:xfrm>
          <a:prstGeom prst="rect">
            <a:avLst/>
          </a:prstGeom>
        </p:spPr>
      </p:pic>
      <p:pic>
        <p:nvPicPr>
          <p:cNvPr id="5" name="Picture 4" descr="A blurry photo of a person&#10;&#10;Description automatically generated">
            <a:extLst>
              <a:ext uri="{FF2B5EF4-FFF2-40B4-BE49-F238E27FC236}">
                <a16:creationId xmlns:a16="http://schemas.microsoft.com/office/drawing/2014/main" xmlns="" id="{EC153B95-8F9E-49EC-A469-A78A328E2670}"/>
              </a:ext>
            </a:extLst>
          </p:cNvPr>
          <p:cNvPicPr>
            <a:picLocks noChangeAspect="1"/>
          </p:cNvPicPr>
          <p:nvPr/>
        </p:nvPicPr>
        <p:blipFill>
          <a:blip r:embed="rId3"/>
          <a:stretch>
            <a:fillRect/>
          </a:stretch>
        </p:blipFill>
        <p:spPr>
          <a:xfrm>
            <a:off x="4489552" y="3068128"/>
            <a:ext cx="3035374" cy="3644072"/>
          </a:xfrm>
          <a:prstGeom prst="rect">
            <a:avLst/>
          </a:prstGeom>
        </p:spPr>
      </p:pic>
    </p:spTree>
    <p:extLst>
      <p:ext uri="{BB962C8B-B14F-4D97-AF65-F5344CB8AC3E}">
        <p14:creationId xmlns:p14="http://schemas.microsoft.com/office/powerpoint/2010/main" val="27865875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TM03457452[[fn=Celestial]]</Template>
  <TotalTime>132</TotalTime>
  <Words>2135</Words>
  <Application>Microsoft Office PowerPoint</Application>
  <PresentationFormat>Widescreen</PresentationFormat>
  <Paragraphs>77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Celestial</vt:lpstr>
      <vt:lpstr>3rd          I renounce in the name of JEsus/ Wyrzekam Się w imię Jezusa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I renounce in the name of JEsus/ Wyrzekam Się w imię Jezusa</dc:title>
  <dc:creator>Gabor Czako</dc:creator>
  <cp:lastModifiedBy>Microsoft account</cp:lastModifiedBy>
  <cp:revision>3</cp:revision>
  <dcterms:created xsi:type="dcterms:W3CDTF">2020-05-19T20:45:35Z</dcterms:created>
  <dcterms:modified xsi:type="dcterms:W3CDTF">2020-05-20T19:17:33Z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